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287000" cy="18288000"/>
  <p:notesSz cx="6858000" cy="9144000"/>
  <p:embeddedFontLst>
    <p:embeddedFont>
      <p:font typeface="Gill Sans Ultra Bold Condensed" panose="020B0A06020104020203" pitchFamily="34" charset="0"/>
      <p:regular r:id="rId4"/>
    </p:embeddedFont>
    <p:embeddedFont>
      <p:font typeface="Tw Cen MT Condensed Extra Bold" panose="020B0803020202020204" pitchFamily="34" charset="0"/>
      <p:regular r:id="rId5"/>
    </p:embeddedFont>
    <p:embeddedFont>
      <p:font typeface="Arimo Bold" panose="020B0604020202020204" charset="0"/>
      <p:regular r:id="rId6"/>
    </p:embeddedFont>
    <p:embeddedFont>
      <p:font typeface="Nourd Semi-Bold" panose="020B0604020202020204" charset="0"/>
      <p:regular r:id="rId7"/>
    </p:embeddedFont>
    <p:embeddedFont>
      <p:font typeface="Trebuchet MS" panose="020B0603020202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1882" y="-1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2CD7D-A44B-4CB3-AC19-B98BCD0CF4CA}" type="datetimeFigureOut">
              <a:rPr lang="es-PE" smtClean="0"/>
              <a:t>10/03/2026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E72BD-09D9-4883-8A4D-DE72574343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68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E72BD-09D9-4883-8A4D-DE725743437D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954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2.sv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ector recto 47"/>
          <p:cNvCxnSpPr/>
          <p:nvPr/>
        </p:nvCxnSpPr>
        <p:spPr>
          <a:xfrm>
            <a:off x="0" y="15087600"/>
            <a:ext cx="10287000" cy="34497"/>
          </a:xfrm>
          <a:prstGeom prst="line">
            <a:avLst/>
          </a:prstGeom>
          <a:ln w="762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5"/>
          <p:cNvSpPr txBox="1"/>
          <p:nvPr/>
        </p:nvSpPr>
        <p:spPr>
          <a:xfrm>
            <a:off x="285717" y="1370670"/>
            <a:ext cx="6276200" cy="164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Arimo Bold"/>
                <a:cs typeface="Arimo Bold"/>
                <a:sym typeface="Arimo Bold"/>
              </a:rPr>
              <a:t>D</a:t>
            </a:r>
            <a:r>
              <a:rPr lang="es-PE" sz="4800" b="1" dirty="0">
                <a:latin typeface="Trebuchet MS" panose="020B0603020202020204" pitchFamily="34" charset="0"/>
              </a:rPr>
              <a:t>Í</a:t>
            </a:r>
            <a:r>
              <a:rPr lang="en-US" sz="48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Arimo Bold"/>
                <a:cs typeface="Arimo Bold"/>
                <a:sym typeface="Arimo Bold"/>
              </a:rPr>
              <a:t>A </a:t>
            </a:r>
            <a:r>
              <a:rPr lang="en-US" sz="4800" b="1" dirty="0">
                <a:solidFill>
                  <a:srgbClr val="000000"/>
                </a:solidFill>
                <a:latin typeface="Trebuchet MS" panose="020B0603020202020204" pitchFamily="34" charset="0"/>
                <a:ea typeface="Arimo Bold"/>
                <a:cs typeface="Arimo Bold"/>
                <a:sym typeface="Arimo Bold"/>
              </a:rPr>
              <a:t>MUNDIAL DE LA </a:t>
            </a:r>
          </a:p>
          <a:p>
            <a:pPr algn="ctr">
              <a:lnSpc>
                <a:spcPts val="6719"/>
              </a:lnSpc>
            </a:pPr>
            <a:r>
              <a:rPr lang="en-US" sz="4800" b="1" dirty="0">
                <a:solidFill>
                  <a:srgbClr val="000000"/>
                </a:solidFill>
                <a:latin typeface="Trebuchet MS" panose="020B0603020202020204" pitchFamily="34" charset="0"/>
                <a:ea typeface="Arimo Bold"/>
                <a:cs typeface="Arimo Bold"/>
                <a:sym typeface="Arimo Bold"/>
              </a:rPr>
              <a:t>LUCHA</a:t>
            </a:r>
            <a:r>
              <a:rPr lang="en-US" sz="4800" b="1" dirty="0">
                <a:solidFill>
                  <a:srgbClr val="000000"/>
                </a:solidFill>
                <a:latin typeface="Trebuchet MS" panose="020B0603020202020204" pitchFamily="34" charset="0"/>
                <a:ea typeface="Arimo Bold"/>
                <a:cs typeface="Arimo Bold"/>
                <a:sym typeface="Arimo Bold"/>
              </a:rPr>
              <a:t> CONTRA LA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91316" y="200916"/>
            <a:ext cx="504018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chemeClr val="accent2"/>
                </a:solidFill>
                <a:latin typeface="Gill Sans Ultra Bold Condensed" panose="020B0A06020104020203" pitchFamily="34" charset="0"/>
                <a:ea typeface="Arimo Bold"/>
                <a:cs typeface="Arimo Bold"/>
                <a:sym typeface="Arimo Bold"/>
              </a:rPr>
              <a:t>24 </a:t>
            </a:r>
            <a:r>
              <a:rPr lang="en-US" sz="4200" b="1" dirty="0">
                <a:solidFill>
                  <a:schemeClr val="accent2"/>
                </a:solidFill>
                <a:latin typeface="Gill Sans Ultra Bold Condensed" panose="020B0A06020104020203" pitchFamily="34" charset="0"/>
                <a:ea typeface="Arimo Bold"/>
                <a:cs typeface="Arimo Bold"/>
                <a:sym typeface="Arimo Bold"/>
              </a:rPr>
              <a:t>MARZO</a:t>
            </a:r>
            <a:r>
              <a:rPr lang="en-US" sz="4200" b="1" dirty="0">
                <a:solidFill>
                  <a:schemeClr val="accent2"/>
                </a:solidFill>
                <a:latin typeface="Gill Sans Ultra Bold Condensed" panose="020B0A06020104020203" pitchFamily="34" charset="0"/>
                <a:ea typeface="Arimo Bold"/>
                <a:cs typeface="Arimo Bold"/>
                <a:sym typeface="Arimo Bold"/>
              </a:rPr>
              <a:t> 2026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18712" y="3123660"/>
            <a:ext cx="6323396" cy="66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5400" b="1" dirty="0">
                <a:solidFill>
                  <a:srgbClr val="893101"/>
                </a:solidFill>
                <a:latin typeface="Tw Cen MT Condensed Extra Bold" panose="020B0803020202020204" pitchFamily="34" charset="0"/>
                <a:ea typeface="Nourd Semi-Bold"/>
                <a:cs typeface="Nourd Semi-Bold"/>
                <a:sym typeface="Nourd Semi-Bold"/>
              </a:rPr>
              <a:t>TUBERCULOSIS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34540" y="4428171"/>
            <a:ext cx="8904760" cy="1520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dirty="0" smtClean="0">
                <a:solidFill>
                  <a:schemeClr val="accent2"/>
                </a:solidFill>
                <a:latin typeface="Tw Cen MT Condensed Extra Bold" panose="020B0803020202020204" pitchFamily="34" charset="0"/>
              </a:rPr>
              <a:t>¿QUÉ ES?</a:t>
            </a:r>
          </a:p>
          <a:p>
            <a:pPr algn="just"/>
            <a:endParaRPr lang="es-ES" sz="2800" dirty="0" smtClean="0">
              <a:solidFill>
                <a:schemeClr val="tx1"/>
              </a:solidFill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Es </a:t>
            </a:r>
            <a:r>
              <a:rPr lang="es-ES" sz="2400" dirty="0">
                <a:solidFill>
                  <a:schemeClr val="tx1"/>
                </a:solidFill>
              </a:rPr>
              <a:t>una </a:t>
            </a:r>
            <a:r>
              <a:rPr lang="es-ES" sz="2400" b="1" dirty="0">
                <a:solidFill>
                  <a:schemeClr val="tx1"/>
                </a:solidFill>
              </a:rPr>
              <a:t>enfermedad infecciosa causada por una bacteria llamada </a:t>
            </a:r>
            <a:r>
              <a:rPr lang="es-ES" sz="2400" b="1" i="1" dirty="0" err="1">
                <a:solidFill>
                  <a:schemeClr val="tx1"/>
                </a:solidFill>
              </a:rPr>
              <a:t>Mycobacterium</a:t>
            </a:r>
            <a:r>
              <a:rPr lang="es-ES" sz="2400" b="1" i="1" dirty="0">
                <a:solidFill>
                  <a:schemeClr val="tx1"/>
                </a:solidFill>
              </a:rPr>
              <a:t> </a:t>
            </a:r>
            <a:r>
              <a:rPr lang="es-ES" sz="2400" b="1" i="1" dirty="0" smtClean="0">
                <a:solidFill>
                  <a:schemeClr val="tx1"/>
                </a:solidFill>
              </a:rPr>
              <a:t>tuberculosis,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>
                <a:solidFill>
                  <a:schemeClr val="tx1"/>
                </a:solidFill>
              </a:rPr>
              <a:t>que afecta principalmente a los </a:t>
            </a:r>
            <a:r>
              <a:rPr lang="es-ES" sz="2400" b="1" dirty="0">
                <a:solidFill>
                  <a:schemeClr val="tx1"/>
                </a:solidFill>
              </a:rPr>
              <a:t>pulmones</a:t>
            </a:r>
            <a:r>
              <a:rPr lang="es-ES" sz="2400" dirty="0">
                <a:solidFill>
                  <a:schemeClr val="tx1"/>
                </a:solidFill>
              </a:rPr>
              <a:t>, aunque también puede afectar otras partes del cuerpo (huesos, ganglios, cerebro, riñones, </a:t>
            </a:r>
            <a:r>
              <a:rPr lang="es-ES" sz="2400" dirty="0" smtClean="0">
                <a:solidFill>
                  <a:schemeClr val="tx1"/>
                </a:solidFill>
              </a:rPr>
              <a:t>entre otros).</a:t>
            </a:r>
            <a:endParaRPr lang="es-PE" sz="24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2036" y="6717846"/>
            <a:ext cx="7042612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800" b="1" dirty="0" smtClean="0">
              <a:solidFill>
                <a:schemeClr val="accent2"/>
              </a:solidFill>
              <a:latin typeface="Tw Cen MT Condensed Extra Bold" panose="020B0803020202020204" pitchFamily="34" charset="0"/>
            </a:endParaRPr>
          </a:p>
          <a:p>
            <a:endParaRPr lang="es-ES" sz="2800" b="1" dirty="0">
              <a:solidFill>
                <a:schemeClr val="accent2"/>
              </a:solidFill>
              <a:latin typeface="Tw Cen MT Condensed Extra Bold" panose="020B0803020202020204" pitchFamily="34" charset="0"/>
            </a:endParaRPr>
          </a:p>
          <a:p>
            <a:r>
              <a:rPr lang="es-ES" sz="2800" b="1" dirty="0" smtClean="0">
                <a:solidFill>
                  <a:schemeClr val="accent2"/>
                </a:solidFill>
                <a:latin typeface="Tw Cen MT Condensed Extra Bold" panose="020B0803020202020204" pitchFamily="34" charset="0"/>
              </a:rPr>
              <a:t>¿CÓMO SE CONTAGIA?</a:t>
            </a:r>
          </a:p>
          <a:p>
            <a:endParaRPr lang="es-ES" sz="2800" dirty="0"/>
          </a:p>
          <a:p>
            <a:pPr algn="just"/>
            <a:r>
              <a:rPr lang="es-ES" sz="2400" dirty="0"/>
              <a:t>Se transmite por el aire cuando una persona con tuberculosis pulmonar activa tose, estornuda, habla o canta, liberando bacterias al ambiente que pueden ser inhaladas por otras personas.</a:t>
            </a:r>
            <a:endParaRPr lang="es-PE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31" b="94609" l="10000" r="90000">
                        <a14:foregroundMark x1="25682" y1="94719" x2="78182" y2="92959"/>
                      </a14:backgroundRemoval>
                    </a14:imgEffect>
                  </a14:imgLayer>
                </a14:imgProps>
              </a:ext>
            </a:extLst>
          </a:blip>
          <a:srcRect l="9783" r="10636"/>
          <a:stretch/>
        </p:blipFill>
        <p:spPr>
          <a:xfrm flipH="1">
            <a:off x="7459241" y="7035255"/>
            <a:ext cx="2408659" cy="261988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34540" y="9901960"/>
            <a:ext cx="6248400" cy="635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b="1" dirty="0" smtClean="0">
                <a:solidFill>
                  <a:schemeClr val="accent2"/>
                </a:solidFill>
                <a:latin typeface="Tw Cen MT Condensed Extra Bold" panose="020B0803020202020204" pitchFamily="34" charset="0"/>
              </a:rPr>
              <a:t>SÍNTOMAS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9444" l="1667" r="983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300" y="10681251"/>
            <a:ext cx="1185048" cy="1185048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876300" y="11964421"/>
            <a:ext cx="1294928" cy="58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Sudoración nocturna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2700" y="10643513"/>
            <a:ext cx="1219200" cy="1185048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2205852" y="12056639"/>
            <a:ext cx="1794648" cy="41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Fiebre y escalofríos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6896" y="10674843"/>
            <a:ext cx="1267604" cy="1185048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263252" y="12081958"/>
            <a:ext cx="1337448" cy="41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Tos persistente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5383" y="10748191"/>
            <a:ext cx="1520317" cy="1241491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5863452" y="12115800"/>
            <a:ext cx="1794648" cy="41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Cansancio y debilidad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850989" y="12877800"/>
            <a:ext cx="6248400" cy="635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b="1" dirty="0" smtClean="0">
                <a:solidFill>
                  <a:schemeClr val="accent2"/>
                </a:solidFill>
                <a:latin typeface="Tw Cen MT Condensed Extra Bold" panose="020B0803020202020204" pitchFamily="34" charset="0"/>
              </a:rPr>
              <a:t>PREVENCIÓN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856432" y="13563600"/>
            <a:ext cx="6248400" cy="1725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 smtClean="0"/>
              <a:t>Mantener los ambientes ventilados.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 smtClean="0"/>
              <a:t>Cubrirse al toser o estornudar.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 smtClean="0"/>
              <a:t>Lavado frecuente de manos.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 smtClean="0"/>
              <a:t>Mantener una alimentación saludable</a:t>
            </a:r>
            <a:r>
              <a:rPr lang="es-ES" sz="1400" dirty="0" smtClean="0"/>
              <a:t>.</a:t>
            </a:r>
          </a:p>
          <a:p>
            <a:endParaRPr lang="es-ES" sz="2800" b="1" dirty="0" smtClean="0"/>
          </a:p>
        </p:txBody>
      </p:sp>
      <p:sp>
        <p:nvSpPr>
          <p:cNvPr id="31" name="Rectángulo 30"/>
          <p:cNvSpPr/>
          <p:nvPr/>
        </p:nvSpPr>
        <p:spPr>
          <a:xfrm>
            <a:off x="965526" y="16879512"/>
            <a:ext cx="8453818" cy="635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b="1" dirty="0" smtClean="0">
                <a:latin typeface="Trebuchet MS" panose="020B0603020202020204" pitchFamily="34" charset="0"/>
              </a:rPr>
              <a:t>Recuerda que en el Perú el tratamiento es gratuito en los diversos establecimientos de salud </a:t>
            </a:r>
            <a:r>
              <a:rPr lang="es-ES" sz="2400" b="1" dirty="0" err="1" smtClean="0">
                <a:latin typeface="Trebuchet MS" panose="020B0603020202020204" pitchFamily="34" charset="0"/>
              </a:rPr>
              <a:t>MINSA</a:t>
            </a:r>
            <a:r>
              <a:rPr lang="es-ES" sz="2400" b="1" dirty="0" smtClean="0">
                <a:latin typeface="Trebuchet MS" panose="020B0603020202020204" pitchFamily="34" charset="0"/>
              </a:rPr>
              <a:t> o </a:t>
            </a:r>
            <a:r>
              <a:rPr lang="es-ES" sz="2400" b="1" dirty="0" err="1" smtClean="0">
                <a:latin typeface="Trebuchet MS" panose="020B0603020202020204" pitchFamily="34" charset="0"/>
              </a:rPr>
              <a:t>Essalud</a:t>
            </a:r>
            <a:r>
              <a:rPr lang="es-ES" sz="2400" b="1" dirty="0" smtClean="0"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2" y="255026"/>
            <a:ext cx="2837438" cy="676108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88" b="89925" l="0" r="89869">
                        <a14:foregroundMark x1="76797" y1="69030" x2="76797" y2="69030"/>
                        <a14:foregroundMark x1="83170" y1="75746" x2="83170" y2="75746"/>
                      </a14:backgroundRemoval>
                    </a14:imgEffect>
                  </a14:imgLayer>
                </a14:imgProps>
              </a:ext>
            </a:extLst>
          </a:blip>
          <a:srcRect l="-1354" t="7067" r="9757" b="16418"/>
          <a:stretch/>
        </p:blipFill>
        <p:spPr>
          <a:xfrm>
            <a:off x="6286501" y="1038273"/>
            <a:ext cx="3036840" cy="2021005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7944789" y="12115800"/>
            <a:ext cx="1465911" cy="41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Pérdida de peso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929668" y="15111336"/>
            <a:ext cx="6248400" cy="635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b="1" dirty="0" smtClean="0">
                <a:solidFill>
                  <a:schemeClr val="accent2"/>
                </a:solidFill>
                <a:latin typeface="Tw Cen MT Condensed Extra Bold" panose="020B0803020202020204" pitchFamily="34" charset="0"/>
              </a:rPr>
              <a:t>TRATAMIENTO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941042" y="15840957"/>
            <a:ext cx="8382299" cy="102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dirty="0" smtClean="0"/>
              <a:t>El tratamiento consiste en la toma de una serie de antibióticos durante un periodo determinado por médico tratante.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89097" y="10695026"/>
            <a:ext cx="1345403" cy="1204026"/>
          </a:xfrm>
          <a:prstGeom prst="rect">
            <a:avLst/>
          </a:prstGeom>
        </p:spPr>
      </p:pic>
      <p:cxnSp>
        <p:nvCxnSpPr>
          <p:cNvPr id="41" name="Conector recto 40"/>
          <p:cNvCxnSpPr/>
          <p:nvPr/>
        </p:nvCxnSpPr>
        <p:spPr>
          <a:xfrm>
            <a:off x="0" y="3886200"/>
            <a:ext cx="10287000" cy="34497"/>
          </a:xfrm>
          <a:prstGeom prst="line">
            <a:avLst/>
          </a:prstGeom>
          <a:ln w="762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-38100" y="6770668"/>
            <a:ext cx="10287000" cy="34497"/>
          </a:xfrm>
          <a:prstGeom prst="line">
            <a:avLst/>
          </a:prstGeom>
          <a:ln w="762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>
            <a:off x="40291" y="9762059"/>
            <a:ext cx="10287000" cy="34497"/>
          </a:xfrm>
          <a:prstGeom prst="line">
            <a:avLst/>
          </a:prstGeom>
          <a:ln w="762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0" y="12763522"/>
            <a:ext cx="10287000" cy="34497"/>
          </a:xfrm>
          <a:prstGeom prst="line">
            <a:avLst/>
          </a:prstGeom>
          <a:ln w="762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2"/>
          <p:cNvSpPr/>
          <p:nvPr/>
        </p:nvSpPr>
        <p:spPr>
          <a:xfrm rot="648782">
            <a:off x="7605799" y="12916688"/>
            <a:ext cx="3627087" cy="3861556"/>
          </a:xfrm>
          <a:custGeom>
            <a:avLst/>
            <a:gdLst/>
            <a:ahLst/>
            <a:cxnLst/>
            <a:rect l="l" t="t" r="r" b="b"/>
            <a:pathLst>
              <a:path w="4084287" h="5140407">
                <a:moveTo>
                  <a:pt x="0" y="0"/>
                </a:moveTo>
                <a:lnTo>
                  <a:pt x="4084287" y="0"/>
                </a:lnTo>
                <a:lnTo>
                  <a:pt x="4084287" y="5140408"/>
                </a:lnTo>
                <a:lnTo>
                  <a:pt x="0" y="51404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26000"/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9" name="Rectángulo 48"/>
          <p:cNvSpPr/>
          <p:nvPr/>
        </p:nvSpPr>
        <p:spPr>
          <a:xfrm>
            <a:off x="965526" y="17576346"/>
            <a:ext cx="6248400" cy="635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200" dirty="0" smtClean="0"/>
              <a:t>Fuente: </a:t>
            </a:r>
            <a:r>
              <a:rPr lang="es-ES" sz="1200" dirty="0" err="1" smtClean="0"/>
              <a:t>MINSA</a:t>
            </a:r>
            <a:r>
              <a:rPr lang="es-ES" sz="1200" dirty="0" smtClean="0"/>
              <a:t>.</a:t>
            </a:r>
          </a:p>
          <a:p>
            <a:pPr algn="just"/>
            <a:r>
              <a:rPr lang="es-ES" sz="1200" dirty="0" smtClean="0"/>
              <a:t>Realizo por: SG </a:t>
            </a:r>
            <a:r>
              <a:rPr lang="es-ES" sz="1200" dirty="0" err="1" smtClean="0"/>
              <a:t>SSST</a:t>
            </a:r>
            <a:r>
              <a:rPr lang="es-ES" sz="1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179</Words>
  <Application>Microsoft Office PowerPoint</Application>
  <PresentationFormat>Personalizado</PresentationFormat>
  <Paragraphs>29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Gill Sans Ultra Bold Condensed</vt:lpstr>
      <vt:lpstr>Tw Cen MT Condensed Extra Bold</vt:lpstr>
      <vt:lpstr>Arial</vt:lpstr>
      <vt:lpstr>Arimo Bold</vt:lpstr>
      <vt:lpstr>Nourd Semi-Bold</vt:lpstr>
      <vt:lpstr>Trebuchet MS</vt:lpstr>
      <vt:lpstr>Calibri</vt:lpstr>
      <vt:lpstr>Wingdings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Brown Illustration World Tuberculosis Day Instagram Story</dc:title>
  <dc:creator>Mario Mendoza</dc:creator>
  <cp:lastModifiedBy>Mario Mendoza</cp:lastModifiedBy>
  <cp:revision>16</cp:revision>
  <dcterms:created xsi:type="dcterms:W3CDTF">2006-08-16T00:00:00Z</dcterms:created>
  <dcterms:modified xsi:type="dcterms:W3CDTF">2026-03-10T18:34:05Z</dcterms:modified>
  <dc:identifier>DAHDjyF-CgM</dc:identifier>
</cp:coreProperties>
</file>