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8" r:id="rId2"/>
    <p:sldId id="369" r:id="rId3"/>
    <p:sldId id="378" r:id="rId4"/>
    <p:sldId id="379" r:id="rId5"/>
    <p:sldId id="261" r:id="rId6"/>
    <p:sldId id="380" r:id="rId7"/>
    <p:sldId id="381" r:id="rId8"/>
    <p:sldId id="382" r:id="rId9"/>
    <p:sldId id="370" r:id="rId10"/>
    <p:sldId id="383" r:id="rId11"/>
    <p:sldId id="384" r:id="rId12"/>
    <p:sldId id="385" r:id="rId13"/>
    <p:sldId id="386" r:id="rId14"/>
    <p:sldId id="371" r:id="rId15"/>
    <p:sldId id="387" r:id="rId16"/>
    <p:sldId id="388" r:id="rId17"/>
    <p:sldId id="389" r:id="rId18"/>
    <p:sldId id="390" r:id="rId19"/>
    <p:sldId id="372" r:id="rId20"/>
    <p:sldId id="391" r:id="rId21"/>
    <p:sldId id="392" r:id="rId22"/>
    <p:sldId id="393" r:id="rId23"/>
    <p:sldId id="394" r:id="rId24"/>
    <p:sldId id="373" r:id="rId25"/>
    <p:sldId id="395" r:id="rId26"/>
    <p:sldId id="396" r:id="rId27"/>
    <p:sldId id="398" r:id="rId28"/>
    <p:sldId id="399" r:id="rId29"/>
    <p:sldId id="374" r:id="rId30"/>
    <p:sldId id="400" r:id="rId31"/>
    <p:sldId id="401" r:id="rId32"/>
    <p:sldId id="375" r:id="rId33"/>
    <p:sldId id="376" r:id="rId34"/>
    <p:sldId id="377" r:id="rId35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3C60"/>
    <a:srgbClr val="B686DA"/>
    <a:srgbClr val="E76BBE"/>
    <a:srgbClr val="E03C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9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0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13BB-362B-438D-AE1E-352F2D7D47E3}" type="datetimeFigureOut">
              <a:rPr lang="es-PE" smtClean="0"/>
              <a:t>18/05/2022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5D1F-9178-4821-846C-801BE660B9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1051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13BB-362B-438D-AE1E-352F2D7D47E3}" type="datetimeFigureOut">
              <a:rPr lang="es-PE" smtClean="0"/>
              <a:t>18/05/2022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5D1F-9178-4821-846C-801BE660B9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10958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13BB-362B-438D-AE1E-352F2D7D47E3}" type="datetimeFigureOut">
              <a:rPr lang="es-PE" smtClean="0"/>
              <a:t>18/05/2022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5D1F-9178-4821-846C-801BE660B9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3678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13BB-362B-438D-AE1E-352F2D7D47E3}" type="datetimeFigureOut">
              <a:rPr lang="es-PE" smtClean="0"/>
              <a:t>18/05/2022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5D1F-9178-4821-846C-801BE660B9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7797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13BB-362B-438D-AE1E-352F2D7D47E3}" type="datetimeFigureOut">
              <a:rPr lang="es-PE" smtClean="0"/>
              <a:t>18/05/2022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5D1F-9178-4821-846C-801BE660B9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148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13BB-362B-438D-AE1E-352F2D7D47E3}" type="datetimeFigureOut">
              <a:rPr lang="es-PE" smtClean="0"/>
              <a:t>18/05/2022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5D1F-9178-4821-846C-801BE660B9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5846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13BB-362B-438D-AE1E-352F2D7D47E3}" type="datetimeFigureOut">
              <a:rPr lang="es-PE" smtClean="0"/>
              <a:t>18/05/2022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5D1F-9178-4821-846C-801BE660B9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24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13BB-362B-438D-AE1E-352F2D7D47E3}" type="datetimeFigureOut">
              <a:rPr lang="es-PE" smtClean="0"/>
              <a:t>18/05/2022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5D1F-9178-4821-846C-801BE660B9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0572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13BB-362B-438D-AE1E-352F2D7D47E3}" type="datetimeFigureOut">
              <a:rPr lang="es-PE" smtClean="0"/>
              <a:t>18/05/2022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5D1F-9178-4821-846C-801BE660B9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6205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13BB-362B-438D-AE1E-352F2D7D47E3}" type="datetimeFigureOut">
              <a:rPr lang="es-PE" smtClean="0"/>
              <a:t>18/05/2022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5D1F-9178-4821-846C-801BE660B9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9223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13BB-362B-438D-AE1E-352F2D7D47E3}" type="datetimeFigureOut">
              <a:rPr lang="es-PE" smtClean="0"/>
              <a:t>18/05/2022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5D1F-9178-4821-846C-801BE660B9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0165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A13BB-362B-438D-AE1E-352F2D7D47E3}" type="datetimeFigureOut">
              <a:rPr lang="es-PE" smtClean="0"/>
              <a:t>18/05/2022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45D1F-9178-4821-846C-801BE660B9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450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1AB90CC-F1C8-455D-BD98-00E89759BD1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109"/>
            <a:ext cx="9905999" cy="685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713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A1ED21F-1F3F-4041-8595-0AEEFCA30E1A}"/>
              </a:ext>
            </a:extLst>
          </p:cNvPr>
          <p:cNvSpPr/>
          <p:nvPr/>
        </p:nvSpPr>
        <p:spPr>
          <a:xfrm>
            <a:off x="304800" y="193965"/>
            <a:ext cx="9411855" cy="64192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0D0F17E-7FFC-4A61-93CF-D9B248CA444F}"/>
              </a:ext>
            </a:extLst>
          </p:cNvPr>
          <p:cNvSpPr/>
          <p:nvPr/>
        </p:nvSpPr>
        <p:spPr>
          <a:xfrm>
            <a:off x="3824935" y="2385543"/>
            <a:ext cx="274466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RESULTADO FINAL</a:t>
            </a:r>
            <a:endParaRPr lang="es-ES" sz="24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25F816C-18BC-4C2F-BCF3-06C8EF298C18}"/>
              </a:ext>
            </a:extLst>
          </p:cNvPr>
          <p:cNvSpPr txBox="1"/>
          <p:nvPr/>
        </p:nvSpPr>
        <p:spPr>
          <a:xfrm>
            <a:off x="1320799" y="2934241"/>
            <a:ext cx="753687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 En este ítem se incluye el producto final que es la síntesis del trabajo. Este puede contener la presentación en paneles, fotos de la maqueta o renders finales, planos ejecutivos, etc. ) Todo depende del nivel de diseño que este cursando.</a:t>
            </a:r>
          </a:p>
        </p:txBody>
      </p:sp>
    </p:spTree>
    <p:extLst>
      <p:ext uri="{BB962C8B-B14F-4D97-AF65-F5344CB8AC3E}">
        <p14:creationId xmlns:p14="http://schemas.microsoft.com/office/powerpoint/2010/main" val="482751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A1ED21F-1F3F-4041-8595-0AEEFCA30E1A}"/>
              </a:ext>
            </a:extLst>
          </p:cNvPr>
          <p:cNvSpPr/>
          <p:nvPr/>
        </p:nvSpPr>
        <p:spPr>
          <a:xfrm>
            <a:off x="304800" y="193965"/>
            <a:ext cx="9411855" cy="64192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599A3DB-1697-4222-B81A-A06A040FCF3B}"/>
              </a:ext>
            </a:extLst>
          </p:cNvPr>
          <p:cNvSpPr/>
          <p:nvPr/>
        </p:nvSpPr>
        <p:spPr>
          <a:xfrm>
            <a:off x="1273007" y="1807145"/>
            <a:ext cx="6985621" cy="704427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7B522EC-D76E-44CB-8CC2-28AFCE1ACD78}"/>
              </a:ext>
            </a:extLst>
          </p:cNvPr>
          <p:cNvSpPr txBox="1"/>
          <p:nvPr/>
        </p:nvSpPr>
        <p:spPr>
          <a:xfrm>
            <a:off x="1273007" y="2667645"/>
            <a:ext cx="69856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 Utilizar Normas APA para citar las fuentes de donde obtuvo información, ya sean textos o imágenes. Recuerde si no es de su propiedad intelectual y no menciona al autor es plagio.)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107441D-7683-41DC-84F2-5696F4915348}"/>
              </a:ext>
            </a:extLst>
          </p:cNvPr>
          <p:cNvSpPr/>
          <p:nvPr/>
        </p:nvSpPr>
        <p:spPr>
          <a:xfrm>
            <a:off x="1286259" y="1780641"/>
            <a:ext cx="37032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4400" cap="none" spc="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BI</a:t>
            </a:r>
            <a:r>
              <a:rPr lang="es-ES" sz="4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BLIOGRAFÍA</a:t>
            </a:r>
            <a:endParaRPr lang="es-ES" sz="44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456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11405C1C-EBE7-44E6-BAA7-FBF41E19F6F4}"/>
              </a:ext>
            </a:extLst>
          </p:cNvPr>
          <p:cNvSpPr/>
          <p:nvPr/>
        </p:nvSpPr>
        <p:spPr>
          <a:xfrm>
            <a:off x="406399" y="406398"/>
            <a:ext cx="4546601" cy="604520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B64B6939-0E14-4767-83AE-3272570A8794}"/>
              </a:ext>
            </a:extLst>
          </p:cNvPr>
          <p:cNvSpPr/>
          <p:nvPr/>
        </p:nvSpPr>
        <p:spPr>
          <a:xfrm>
            <a:off x="4953000" y="406398"/>
            <a:ext cx="4615873" cy="60452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3290ED94-2D8C-482D-90F2-97722141AB60}"/>
              </a:ext>
            </a:extLst>
          </p:cNvPr>
          <p:cNvCxnSpPr>
            <a:cxnSpLocks/>
          </p:cNvCxnSpPr>
          <p:nvPr/>
        </p:nvCxnSpPr>
        <p:spPr>
          <a:xfrm>
            <a:off x="4953000" y="0"/>
            <a:ext cx="0" cy="685800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>
            <a:extLst>
              <a:ext uri="{FF2B5EF4-FFF2-40B4-BE49-F238E27FC236}">
                <a16:creationId xmlns:a16="http://schemas.microsoft.com/office/drawing/2014/main" id="{736C232B-2402-473C-AB65-14599DA2C732}"/>
              </a:ext>
            </a:extLst>
          </p:cNvPr>
          <p:cNvSpPr/>
          <p:nvPr/>
        </p:nvSpPr>
        <p:spPr>
          <a:xfrm>
            <a:off x="6634440" y="1668520"/>
            <a:ext cx="1515473" cy="1513625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14B0798-1461-4320-9653-4C7DEFE7F2E1}"/>
              </a:ext>
            </a:extLst>
          </p:cNvPr>
          <p:cNvSpPr/>
          <p:nvPr/>
        </p:nvSpPr>
        <p:spPr>
          <a:xfrm>
            <a:off x="6904702" y="2353035"/>
            <a:ext cx="974947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Fotografía relevante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FBF0907-F89D-407E-BC64-3EE963DA0E99}"/>
              </a:ext>
            </a:extLst>
          </p:cNvPr>
          <p:cNvSpPr/>
          <p:nvPr/>
        </p:nvSpPr>
        <p:spPr>
          <a:xfrm>
            <a:off x="6681776" y="3370099"/>
            <a:ext cx="5132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T2</a:t>
            </a:r>
            <a:endParaRPr lang="es-ES" sz="24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5B52439-1916-4AA2-964D-10B898CC9D15}"/>
              </a:ext>
            </a:extLst>
          </p:cNvPr>
          <p:cNvSpPr/>
          <p:nvPr/>
        </p:nvSpPr>
        <p:spPr>
          <a:xfrm>
            <a:off x="6998529" y="3452489"/>
            <a:ext cx="960519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Nombre del trabajo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17DD771-B4A1-4C32-BAD6-1605D40147FB}"/>
              </a:ext>
            </a:extLst>
          </p:cNvPr>
          <p:cNvSpPr/>
          <p:nvPr/>
        </p:nvSpPr>
        <p:spPr>
          <a:xfrm>
            <a:off x="6998529" y="3557142"/>
            <a:ext cx="1079142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LUGAR DE UBICACIÒN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5CF5157-AA18-41F7-98DB-9EC1A19025CD}"/>
              </a:ext>
            </a:extLst>
          </p:cNvPr>
          <p:cNvSpPr/>
          <p:nvPr/>
        </p:nvSpPr>
        <p:spPr>
          <a:xfrm>
            <a:off x="7128966" y="3760364"/>
            <a:ext cx="587020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AUTORES 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F5D04AAD-4CD8-4850-8C5B-F2BFED18D974}"/>
              </a:ext>
            </a:extLst>
          </p:cNvPr>
          <p:cNvSpPr/>
          <p:nvPr/>
        </p:nvSpPr>
        <p:spPr>
          <a:xfrm>
            <a:off x="6998529" y="3874664"/>
            <a:ext cx="965329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Nombres Completo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0A43824-FAD9-476C-B7EE-1B0E0E8EF86B}"/>
              </a:ext>
            </a:extLst>
          </p:cNvPr>
          <p:cNvSpPr/>
          <p:nvPr/>
        </p:nvSpPr>
        <p:spPr>
          <a:xfrm>
            <a:off x="6103618" y="4627509"/>
            <a:ext cx="2705095" cy="4154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Descripción del trabajo ………………………………………………………………………………………………………………………………………………………………………………………………………….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4745BD9-A3E4-4284-83ED-FB02306BAFC9}"/>
              </a:ext>
            </a:extLst>
          </p:cNvPr>
          <p:cNvSpPr/>
          <p:nvPr/>
        </p:nvSpPr>
        <p:spPr>
          <a:xfrm>
            <a:off x="3428696" y="6167451"/>
            <a:ext cx="1399742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Fotografía Principal del trabajo</a:t>
            </a:r>
            <a:endParaRPr lang="es-ES" sz="700" cap="none" spc="0" dirty="0">
              <a:ln w="0"/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A73C71F-31DD-4E87-B56C-CB02AE22CEA9}"/>
              </a:ext>
            </a:extLst>
          </p:cNvPr>
          <p:cNvSpPr/>
          <p:nvPr/>
        </p:nvSpPr>
        <p:spPr>
          <a:xfrm>
            <a:off x="769311" y="1764889"/>
            <a:ext cx="3692475" cy="25237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b="1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UNIDAD II: </a:t>
            </a:r>
          </a:p>
          <a:p>
            <a:r>
              <a:rPr lang="es-ES" sz="1000" dirty="0">
                <a:ln w="0"/>
                <a:solidFill>
                  <a:srgbClr val="D93C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Indicar lo que dice el silabo con relación a dicha unidad. Por ejemplo:</a:t>
            </a:r>
          </a:p>
          <a:p>
            <a:r>
              <a:rPr lang="es-PE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INTRODUCCIÓN A LA GEOGRAFÍA, GEOMORFOLOGÍA Y GEOPOLÍTICA.</a:t>
            </a:r>
            <a:endParaRPr lang="es-ES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es-ES" b="1" cap="none" spc="0" dirty="0">
              <a:ln w="0"/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s-ES" sz="1200" b="1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CAPACIDAD LOGRADA:</a:t>
            </a:r>
          </a:p>
          <a:p>
            <a:r>
              <a:rPr lang="es-ES" sz="1000" dirty="0">
                <a:ln w="0"/>
                <a:solidFill>
                  <a:srgbClr val="D93C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Indicar lo que dice el silabo con relación a dicha capacidad. Por ejemplo:</a:t>
            </a:r>
          </a:p>
          <a:p>
            <a:endParaRPr lang="es-ES" sz="1000" dirty="0">
              <a:ln w="0"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r>
              <a:rPr lang="es-ES" sz="120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Conoce el paisaje, la geografía y los principios de la geopolítica.</a:t>
            </a:r>
          </a:p>
        </p:txBody>
      </p:sp>
    </p:spTree>
    <p:extLst>
      <p:ext uri="{BB962C8B-B14F-4D97-AF65-F5344CB8AC3E}">
        <p14:creationId xmlns:p14="http://schemas.microsoft.com/office/powerpoint/2010/main" val="341323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A1ED21F-1F3F-4041-8595-0AEEFCA30E1A}"/>
              </a:ext>
            </a:extLst>
          </p:cNvPr>
          <p:cNvSpPr/>
          <p:nvPr/>
        </p:nvSpPr>
        <p:spPr>
          <a:xfrm>
            <a:off x="304800" y="193965"/>
            <a:ext cx="9411855" cy="64192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D01DC82-8974-4D5D-96FF-883F19494331}"/>
              </a:ext>
            </a:extLst>
          </p:cNvPr>
          <p:cNvSpPr/>
          <p:nvPr/>
        </p:nvSpPr>
        <p:spPr>
          <a:xfrm>
            <a:off x="4252346" y="2519394"/>
            <a:ext cx="15167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PROCESO</a:t>
            </a:r>
          </a:p>
          <a:p>
            <a:r>
              <a:rPr lang="es-ES" sz="2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</a:t>
            </a:r>
            <a:endParaRPr lang="es-ES" sz="24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375E8C3-1F0E-411A-B638-E07F8D973D96}"/>
              </a:ext>
            </a:extLst>
          </p:cNvPr>
          <p:cNvSpPr txBox="1"/>
          <p:nvPr/>
        </p:nvSpPr>
        <p:spPr>
          <a:xfrm>
            <a:off x="2249054" y="3050309"/>
            <a:ext cx="552334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 en este proceso puede incluir desde la investigación, conceptualización, primeros esquemas, organización espacial, funcional, etapa de anteproyecto, etc. Todo depende del nivel de diseño que este cursando.)</a:t>
            </a:r>
          </a:p>
        </p:txBody>
      </p:sp>
    </p:spTree>
    <p:extLst>
      <p:ext uri="{BB962C8B-B14F-4D97-AF65-F5344CB8AC3E}">
        <p14:creationId xmlns:p14="http://schemas.microsoft.com/office/powerpoint/2010/main" val="2963576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1AB90CC-F1C8-455D-BD98-00E89759BD1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109"/>
            <a:ext cx="9905999" cy="685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450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A1ED21F-1F3F-4041-8595-0AEEFCA30E1A}"/>
              </a:ext>
            </a:extLst>
          </p:cNvPr>
          <p:cNvSpPr/>
          <p:nvPr/>
        </p:nvSpPr>
        <p:spPr>
          <a:xfrm>
            <a:off x="304800" y="193965"/>
            <a:ext cx="9411855" cy="64192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0D0F17E-7FFC-4A61-93CF-D9B248CA444F}"/>
              </a:ext>
            </a:extLst>
          </p:cNvPr>
          <p:cNvSpPr/>
          <p:nvPr/>
        </p:nvSpPr>
        <p:spPr>
          <a:xfrm>
            <a:off x="3824935" y="2385543"/>
            <a:ext cx="274466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RESULTADO FINAL</a:t>
            </a:r>
            <a:endParaRPr lang="es-ES" sz="24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25F816C-18BC-4C2F-BCF3-06C8EF298C18}"/>
              </a:ext>
            </a:extLst>
          </p:cNvPr>
          <p:cNvSpPr txBox="1"/>
          <p:nvPr/>
        </p:nvSpPr>
        <p:spPr>
          <a:xfrm>
            <a:off x="1320799" y="2934241"/>
            <a:ext cx="753687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 En este ítem se incluye el producto final que es la síntesis del trabajo. Este puede contener la presentación en paneles, fotos de la maqueta o renders finales, planos ejecutivos, etc. ) Todo depende del nivel de diseño que este cursando.</a:t>
            </a:r>
          </a:p>
        </p:txBody>
      </p:sp>
    </p:spTree>
    <p:extLst>
      <p:ext uri="{BB962C8B-B14F-4D97-AF65-F5344CB8AC3E}">
        <p14:creationId xmlns:p14="http://schemas.microsoft.com/office/powerpoint/2010/main" val="1386200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A1ED21F-1F3F-4041-8595-0AEEFCA30E1A}"/>
              </a:ext>
            </a:extLst>
          </p:cNvPr>
          <p:cNvSpPr/>
          <p:nvPr/>
        </p:nvSpPr>
        <p:spPr>
          <a:xfrm>
            <a:off x="304800" y="193965"/>
            <a:ext cx="9411855" cy="64192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599A3DB-1697-4222-B81A-A06A040FCF3B}"/>
              </a:ext>
            </a:extLst>
          </p:cNvPr>
          <p:cNvSpPr/>
          <p:nvPr/>
        </p:nvSpPr>
        <p:spPr>
          <a:xfrm>
            <a:off x="1273007" y="1807145"/>
            <a:ext cx="6985621" cy="704427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7B522EC-D76E-44CB-8CC2-28AFCE1ACD78}"/>
              </a:ext>
            </a:extLst>
          </p:cNvPr>
          <p:cNvSpPr txBox="1"/>
          <p:nvPr/>
        </p:nvSpPr>
        <p:spPr>
          <a:xfrm>
            <a:off x="1273007" y="2667645"/>
            <a:ext cx="69856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 Utilizar Normas APA para citar las fuentes de donde obtuvo información, ya sean textos o imágenes. Recuerde si no es de su propiedad intelectual y no menciona al autor es plagio.)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107441D-7683-41DC-84F2-5696F4915348}"/>
              </a:ext>
            </a:extLst>
          </p:cNvPr>
          <p:cNvSpPr/>
          <p:nvPr/>
        </p:nvSpPr>
        <p:spPr>
          <a:xfrm>
            <a:off x="1286259" y="1780641"/>
            <a:ext cx="37032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4400" cap="none" spc="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BI</a:t>
            </a:r>
            <a:r>
              <a:rPr lang="es-ES" sz="4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BLIOGRAFÍA</a:t>
            </a:r>
            <a:endParaRPr lang="es-ES" sz="44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722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11405C1C-EBE7-44E6-BAA7-FBF41E19F6F4}"/>
              </a:ext>
            </a:extLst>
          </p:cNvPr>
          <p:cNvSpPr/>
          <p:nvPr/>
        </p:nvSpPr>
        <p:spPr>
          <a:xfrm>
            <a:off x="406399" y="406398"/>
            <a:ext cx="4546601" cy="604520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B64B6939-0E14-4767-83AE-3272570A8794}"/>
              </a:ext>
            </a:extLst>
          </p:cNvPr>
          <p:cNvSpPr/>
          <p:nvPr/>
        </p:nvSpPr>
        <p:spPr>
          <a:xfrm>
            <a:off x="4953000" y="406398"/>
            <a:ext cx="4615873" cy="60452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3290ED94-2D8C-482D-90F2-97722141AB60}"/>
              </a:ext>
            </a:extLst>
          </p:cNvPr>
          <p:cNvCxnSpPr>
            <a:cxnSpLocks/>
          </p:cNvCxnSpPr>
          <p:nvPr/>
        </p:nvCxnSpPr>
        <p:spPr>
          <a:xfrm>
            <a:off x="4953000" y="0"/>
            <a:ext cx="0" cy="685800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>
            <a:extLst>
              <a:ext uri="{FF2B5EF4-FFF2-40B4-BE49-F238E27FC236}">
                <a16:creationId xmlns:a16="http://schemas.microsoft.com/office/drawing/2014/main" id="{736C232B-2402-473C-AB65-14599DA2C732}"/>
              </a:ext>
            </a:extLst>
          </p:cNvPr>
          <p:cNvSpPr/>
          <p:nvPr/>
        </p:nvSpPr>
        <p:spPr>
          <a:xfrm>
            <a:off x="6634440" y="1668520"/>
            <a:ext cx="1515473" cy="1513625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14B0798-1461-4320-9653-4C7DEFE7F2E1}"/>
              </a:ext>
            </a:extLst>
          </p:cNvPr>
          <p:cNvSpPr/>
          <p:nvPr/>
        </p:nvSpPr>
        <p:spPr>
          <a:xfrm>
            <a:off x="6904702" y="2353035"/>
            <a:ext cx="974947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Fotografía relevante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FBF0907-F89D-407E-BC64-3EE963DA0E99}"/>
              </a:ext>
            </a:extLst>
          </p:cNvPr>
          <p:cNvSpPr/>
          <p:nvPr/>
        </p:nvSpPr>
        <p:spPr>
          <a:xfrm>
            <a:off x="6617122" y="3370099"/>
            <a:ext cx="51969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TP</a:t>
            </a:r>
            <a:endParaRPr lang="es-ES" sz="24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5B52439-1916-4AA2-964D-10B898CC9D15}"/>
              </a:ext>
            </a:extLst>
          </p:cNvPr>
          <p:cNvSpPr/>
          <p:nvPr/>
        </p:nvSpPr>
        <p:spPr>
          <a:xfrm>
            <a:off x="6998529" y="3452489"/>
            <a:ext cx="960519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Nombre del trabajo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17DD771-B4A1-4C32-BAD6-1605D40147FB}"/>
              </a:ext>
            </a:extLst>
          </p:cNvPr>
          <p:cNvSpPr/>
          <p:nvPr/>
        </p:nvSpPr>
        <p:spPr>
          <a:xfrm>
            <a:off x="6998529" y="3557142"/>
            <a:ext cx="1079142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LUGAR DE UBICACIÒN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5CF5157-AA18-41F7-98DB-9EC1A19025CD}"/>
              </a:ext>
            </a:extLst>
          </p:cNvPr>
          <p:cNvSpPr/>
          <p:nvPr/>
        </p:nvSpPr>
        <p:spPr>
          <a:xfrm>
            <a:off x="7128966" y="3760364"/>
            <a:ext cx="587020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AUTORES 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F5D04AAD-4CD8-4850-8C5B-F2BFED18D974}"/>
              </a:ext>
            </a:extLst>
          </p:cNvPr>
          <p:cNvSpPr/>
          <p:nvPr/>
        </p:nvSpPr>
        <p:spPr>
          <a:xfrm>
            <a:off x="6998529" y="3874664"/>
            <a:ext cx="965329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Nombres Completo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0A43824-FAD9-476C-B7EE-1B0E0E8EF86B}"/>
              </a:ext>
            </a:extLst>
          </p:cNvPr>
          <p:cNvSpPr/>
          <p:nvPr/>
        </p:nvSpPr>
        <p:spPr>
          <a:xfrm>
            <a:off x="6103618" y="4627509"/>
            <a:ext cx="2705095" cy="4154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Descripción del trabajo ………………………………………………………………………………………………………………………………………………………………………………………………………….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4745BD9-A3E4-4284-83ED-FB02306BAFC9}"/>
              </a:ext>
            </a:extLst>
          </p:cNvPr>
          <p:cNvSpPr/>
          <p:nvPr/>
        </p:nvSpPr>
        <p:spPr>
          <a:xfrm>
            <a:off x="3428696" y="6167451"/>
            <a:ext cx="1399742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Fotografía Principal del trabajo</a:t>
            </a:r>
            <a:endParaRPr lang="es-ES" sz="700" cap="none" spc="0" dirty="0">
              <a:ln w="0"/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8D3CE930-C4F6-4520-BB35-DC42E357551A}"/>
              </a:ext>
            </a:extLst>
          </p:cNvPr>
          <p:cNvSpPr/>
          <p:nvPr/>
        </p:nvSpPr>
        <p:spPr>
          <a:xfrm>
            <a:off x="1027080" y="1570925"/>
            <a:ext cx="2985627" cy="8771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b="1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TRABAJO PARCIAL: </a:t>
            </a:r>
          </a:p>
          <a:p>
            <a:pPr algn="just"/>
            <a:r>
              <a:rPr lang="es-ES" sz="1100" dirty="0">
                <a:ln w="0"/>
                <a:solidFill>
                  <a:srgbClr val="D93C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Nombre del trabajo a realizar. Puede indicar información relevante que considere necesaria.</a:t>
            </a:r>
          </a:p>
        </p:txBody>
      </p:sp>
    </p:spTree>
    <p:extLst>
      <p:ext uri="{BB962C8B-B14F-4D97-AF65-F5344CB8AC3E}">
        <p14:creationId xmlns:p14="http://schemas.microsoft.com/office/powerpoint/2010/main" val="4193764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A1ED21F-1F3F-4041-8595-0AEEFCA30E1A}"/>
              </a:ext>
            </a:extLst>
          </p:cNvPr>
          <p:cNvSpPr/>
          <p:nvPr/>
        </p:nvSpPr>
        <p:spPr>
          <a:xfrm>
            <a:off x="304800" y="193965"/>
            <a:ext cx="9411855" cy="64192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D01DC82-8974-4D5D-96FF-883F19494331}"/>
              </a:ext>
            </a:extLst>
          </p:cNvPr>
          <p:cNvSpPr/>
          <p:nvPr/>
        </p:nvSpPr>
        <p:spPr>
          <a:xfrm>
            <a:off x="4252346" y="2519394"/>
            <a:ext cx="15167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PROCESO</a:t>
            </a:r>
          </a:p>
          <a:p>
            <a:r>
              <a:rPr lang="es-ES" sz="2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</a:t>
            </a:r>
            <a:endParaRPr lang="es-ES" sz="24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375E8C3-1F0E-411A-B638-E07F8D973D96}"/>
              </a:ext>
            </a:extLst>
          </p:cNvPr>
          <p:cNvSpPr txBox="1"/>
          <p:nvPr/>
        </p:nvSpPr>
        <p:spPr>
          <a:xfrm>
            <a:off x="2249054" y="3050309"/>
            <a:ext cx="552334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 en este proceso puede incluir desde la investigación, conceptualización, primeros esquemas, organización espacial, funcional, etapa de anteproyecto, etc. Todo depende del nivel de diseño que este cursando.)</a:t>
            </a:r>
          </a:p>
        </p:txBody>
      </p:sp>
    </p:spTree>
    <p:extLst>
      <p:ext uri="{BB962C8B-B14F-4D97-AF65-F5344CB8AC3E}">
        <p14:creationId xmlns:p14="http://schemas.microsoft.com/office/powerpoint/2010/main" val="1152348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1AB90CC-F1C8-455D-BD98-00E89759BD1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109"/>
            <a:ext cx="9905999" cy="685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184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1AB90CC-F1C8-455D-BD98-00E89759BD1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109"/>
            <a:ext cx="9905999" cy="685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286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A1ED21F-1F3F-4041-8595-0AEEFCA30E1A}"/>
              </a:ext>
            </a:extLst>
          </p:cNvPr>
          <p:cNvSpPr/>
          <p:nvPr/>
        </p:nvSpPr>
        <p:spPr>
          <a:xfrm>
            <a:off x="304800" y="193965"/>
            <a:ext cx="9411855" cy="64192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0D0F17E-7FFC-4A61-93CF-D9B248CA444F}"/>
              </a:ext>
            </a:extLst>
          </p:cNvPr>
          <p:cNvSpPr/>
          <p:nvPr/>
        </p:nvSpPr>
        <p:spPr>
          <a:xfrm>
            <a:off x="3824935" y="2385543"/>
            <a:ext cx="274466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RESULTADO FINAL</a:t>
            </a:r>
            <a:endParaRPr lang="es-ES" sz="24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25F816C-18BC-4C2F-BCF3-06C8EF298C18}"/>
              </a:ext>
            </a:extLst>
          </p:cNvPr>
          <p:cNvSpPr txBox="1"/>
          <p:nvPr/>
        </p:nvSpPr>
        <p:spPr>
          <a:xfrm>
            <a:off x="1320799" y="2934241"/>
            <a:ext cx="753687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 En este ítem se incluye el producto final que es la síntesis del trabajo. Este puede contener la presentación en paneles, fotos de la maqueta o renders finales, planos ejecutivos, etc. ) Todo depende del nivel de diseño que este cursando.</a:t>
            </a:r>
          </a:p>
        </p:txBody>
      </p:sp>
    </p:spTree>
    <p:extLst>
      <p:ext uri="{BB962C8B-B14F-4D97-AF65-F5344CB8AC3E}">
        <p14:creationId xmlns:p14="http://schemas.microsoft.com/office/powerpoint/2010/main" val="2115672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A1ED21F-1F3F-4041-8595-0AEEFCA30E1A}"/>
              </a:ext>
            </a:extLst>
          </p:cNvPr>
          <p:cNvSpPr/>
          <p:nvPr/>
        </p:nvSpPr>
        <p:spPr>
          <a:xfrm>
            <a:off x="304800" y="193965"/>
            <a:ext cx="9411855" cy="64192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599A3DB-1697-4222-B81A-A06A040FCF3B}"/>
              </a:ext>
            </a:extLst>
          </p:cNvPr>
          <p:cNvSpPr/>
          <p:nvPr/>
        </p:nvSpPr>
        <p:spPr>
          <a:xfrm>
            <a:off x="1273007" y="1807145"/>
            <a:ext cx="6985621" cy="704427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7B522EC-D76E-44CB-8CC2-28AFCE1ACD78}"/>
              </a:ext>
            </a:extLst>
          </p:cNvPr>
          <p:cNvSpPr txBox="1"/>
          <p:nvPr/>
        </p:nvSpPr>
        <p:spPr>
          <a:xfrm>
            <a:off x="1273007" y="2667645"/>
            <a:ext cx="69856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 Utilizar Normas APA para citar las fuentes de donde obtuvo información, ya sean textos o imágenes. Recuerde si no es de su propiedad intelectual y no menciona al autor es plagio.)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107441D-7683-41DC-84F2-5696F4915348}"/>
              </a:ext>
            </a:extLst>
          </p:cNvPr>
          <p:cNvSpPr/>
          <p:nvPr/>
        </p:nvSpPr>
        <p:spPr>
          <a:xfrm>
            <a:off x="1286259" y="1780641"/>
            <a:ext cx="37032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4400" cap="none" spc="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BI</a:t>
            </a:r>
            <a:r>
              <a:rPr lang="es-ES" sz="4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BLIOGRAFÍA</a:t>
            </a:r>
            <a:endParaRPr lang="es-ES" sz="44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100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11405C1C-EBE7-44E6-BAA7-FBF41E19F6F4}"/>
              </a:ext>
            </a:extLst>
          </p:cNvPr>
          <p:cNvSpPr/>
          <p:nvPr/>
        </p:nvSpPr>
        <p:spPr>
          <a:xfrm>
            <a:off x="406399" y="406398"/>
            <a:ext cx="4546601" cy="604520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B64B6939-0E14-4767-83AE-3272570A8794}"/>
              </a:ext>
            </a:extLst>
          </p:cNvPr>
          <p:cNvSpPr/>
          <p:nvPr/>
        </p:nvSpPr>
        <p:spPr>
          <a:xfrm>
            <a:off x="4953000" y="406398"/>
            <a:ext cx="4615873" cy="60452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3290ED94-2D8C-482D-90F2-97722141AB60}"/>
              </a:ext>
            </a:extLst>
          </p:cNvPr>
          <p:cNvCxnSpPr>
            <a:cxnSpLocks/>
          </p:cNvCxnSpPr>
          <p:nvPr/>
        </p:nvCxnSpPr>
        <p:spPr>
          <a:xfrm>
            <a:off x="4953000" y="0"/>
            <a:ext cx="0" cy="685800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>
            <a:extLst>
              <a:ext uri="{FF2B5EF4-FFF2-40B4-BE49-F238E27FC236}">
                <a16:creationId xmlns:a16="http://schemas.microsoft.com/office/drawing/2014/main" id="{736C232B-2402-473C-AB65-14599DA2C732}"/>
              </a:ext>
            </a:extLst>
          </p:cNvPr>
          <p:cNvSpPr/>
          <p:nvPr/>
        </p:nvSpPr>
        <p:spPr>
          <a:xfrm>
            <a:off x="6634440" y="1668520"/>
            <a:ext cx="1515473" cy="1513625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14B0798-1461-4320-9653-4C7DEFE7F2E1}"/>
              </a:ext>
            </a:extLst>
          </p:cNvPr>
          <p:cNvSpPr/>
          <p:nvPr/>
        </p:nvSpPr>
        <p:spPr>
          <a:xfrm>
            <a:off x="6904702" y="2353035"/>
            <a:ext cx="974947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Fotografía relevante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FBF0907-F89D-407E-BC64-3EE963DA0E99}"/>
              </a:ext>
            </a:extLst>
          </p:cNvPr>
          <p:cNvSpPr/>
          <p:nvPr/>
        </p:nvSpPr>
        <p:spPr>
          <a:xfrm>
            <a:off x="6625166" y="3367437"/>
            <a:ext cx="5132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T3</a:t>
            </a:r>
            <a:endParaRPr lang="es-ES" sz="24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5B52439-1916-4AA2-964D-10B898CC9D15}"/>
              </a:ext>
            </a:extLst>
          </p:cNvPr>
          <p:cNvSpPr/>
          <p:nvPr/>
        </p:nvSpPr>
        <p:spPr>
          <a:xfrm>
            <a:off x="6998529" y="3452489"/>
            <a:ext cx="960519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Nombre del trabajo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17DD771-B4A1-4C32-BAD6-1605D40147FB}"/>
              </a:ext>
            </a:extLst>
          </p:cNvPr>
          <p:cNvSpPr/>
          <p:nvPr/>
        </p:nvSpPr>
        <p:spPr>
          <a:xfrm>
            <a:off x="6998529" y="3557142"/>
            <a:ext cx="1079142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LUGAR DE UBICACIÒN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5CF5157-AA18-41F7-98DB-9EC1A19025CD}"/>
              </a:ext>
            </a:extLst>
          </p:cNvPr>
          <p:cNvSpPr/>
          <p:nvPr/>
        </p:nvSpPr>
        <p:spPr>
          <a:xfrm>
            <a:off x="7128966" y="3760364"/>
            <a:ext cx="587020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AUTORES 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F5D04AAD-4CD8-4850-8C5B-F2BFED18D974}"/>
              </a:ext>
            </a:extLst>
          </p:cNvPr>
          <p:cNvSpPr/>
          <p:nvPr/>
        </p:nvSpPr>
        <p:spPr>
          <a:xfrm>
            <a:off x="6998529" y="3874664"/>
            <a:ext cx="965329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Nombres Completo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0A43824-FAD9-476C-B7EE-1B0E0E8EF86B}"/>
              </a:ext>
            </a:extLst>
          </p:cNvPr>
          <p:cNvSpPr/>
          <p:nvPr/>
        </p:nvSpPr>
        <p:spPr>
          <a:xfrm>
            <a:off x="6103618" y="4627509"/>
            <a:ext cx="2705095" cy="4154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Descripción del trabajo ………………………………………………………………………………………………………………………………………………………………………………………………………….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4745BD9-A3E4-4284-83ED-FB02306BAFC9}"/>
              </a:ext>
            </a:extLst>
          </p:cNvPr>
          <p:cNvSpPr/>
          <p:nvPr/>
        </p:nvSpPr>
        <p:spPr>
          <a:xfrm>
            <a:off x="3428696" y="6167451"/>
            <a:ext cx="1399742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Fotografía Principal del trabajo</a:t>
            </a:r>
            <a:endParaRPr lang="es-ES" sz="700" cap="none" spc="0" dirty="0">
              <a:ln w="0"/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60AFCEA7-36A3-457D-A9F7-93458B19BF5A}"/>
              </a:ext>
            </a:extLst>
          </p:cNvPr>
          <p:cNvSpPr/>
          <p:nvPr/>
        </p:nvSpPr>
        <p:spPr>
          <a:xfrm>
            <a:off x="919941" y="1668520"/>
            <a:ext cx="3692475" cy="30777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b="1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UNIDAD III: </a:t>
            </a:r>
          </a:p>
          <a:p>
            <a:r>
              <a:rPr lang="es-ES" sz="1000" dirty="0">
                <a:ln w="0"/>
                <a:solidFill>
                  <a:srgbClr val="D93C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Indicar lo que dice el sílabo con relación a dicha unidad. Por ejemplo:</a:t>
            </a:r>
          </a:p>
          <a:p>
            <a:r>
              <a:rPr lang="es-PE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CENTROS POBLADOS, CULTURA Y CIVILIZACIÓN</a:t>
            </a:r>
            <a:endParaRPr lang="es-ES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es-ES" b="1" cap="none" spc="0" dirty="0">
              <a:ln w="0"/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s-ES" sz="1200" b="1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CAPACIDAD LOGRADA:</a:t>
            </a:r>
          </a:p>
          <a:p>
            <a:r>
              <a:rPr lang="es-ES" sz="1000" dirty="0">
                <a:ln w="0"/>
                <a:solidFill>
                  <a:srgbClr val="D93C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Indicar lo que dice el sílabo con relación a dicha capacidad. Por ejemplo:</a:t>
            </a:r>
          </a:p>
          <a:p>
            <a:endParaRPr lang="es-ES" sz="1000" dirty="0">
              <a:ln w="0"/>
              <a:solidFill>
                <a:schemeClr val="accent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r>
              <a:rPr lang="es-ES" sz="120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Conoce e identifica el inicio de la ciudad. Conoce las civilizaciones desde la antigüedad hasta las contemporáneas y las características de la estructura de sus ciudades. </a:t>
            </a:r>
            <a:endParaRPr lang="es-PE" sz="1200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120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Sabe la influencia que tienen los factores socio económico e ideológico en la estructuración de las ciudades. </a:t>
            </a:r>
          </a:p>
        </p:txBody>
      </p:sp>
    </p:spTree>
    <p:extLst>
      <p:ext uri="{BB962C8B-B14F-4D97-AF65-F5344CB8AC3E}">
        <p14:creationId xmlns:p14="http://schemas.microsoft.com/office/powerpoint/2010/main" val="559431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A1ED21F-1F3F-4041-8595-0AEEFCA30E1A}"/>
              </a:ext>
            </a:extLst>
          </p:cNvPr>
          <p:cNvSpPr/>
          <p:nvPr/>
        </p:nvSpPr>
        <p:spPr>
          <a:xfrm>
            <a:off x="304800" y="193965"/>
            <a:ext cx="9411855" cy="64192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D01DC82-8974-4D5D-96FF-883F19494331}"/>
              </a:ext>
            </a:extLst>
          </p:cNvPr>
          <p:cNvSpPr/>
          <p:nvPr/>
        </p:nvSpPr>
        <p:spPr>
          <a:xfrm>
            <a:off x="4252346" y="2519394"/>
            <a:ext cx="15167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PROCESO</a:t>
            </a:r>
          </a:p>
          <a:p>
            <a:r>
              <a:rPr lang="es-ES" sz="2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</a:t>
            </a:r>
            <a:endParaRPr lang="es-ES" sz="24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375E8C3-1F0E-411A-B638-E07F8D973D96}"/>
              </a:ext>
            </a:extLst>
          </p:cNvPr>
          <p:cNvSpPr txBox="1"/>
          <p:nvPr/>
        </p:nvSpPr>
        <p:spPr>
          <a:xfrm>
            <a:off x="2249054" y="3050309"/>
            <a:ext cx="552334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 en este proceso puede incluir desde la investigación, conceptualización, primeros esquemas, organización espacial, funcional, etapa de anteproyecto, etc. Todo depende del nivel de diseño que este cursando.)</a:t>
            </a:r>
          </a:p>
        </p:txBody>
      </p:sp>
    </p:spTree>
    <p:extLst>
      <p:ext uri="{BB962C8B-B14F-4D97-AF65-F5344CB8AC3E}">
        <p14:creationId xmlns:p14="http://schemas.microsoft.com/office/powerpoint/2010/main" val="127701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1AB90CC-F1C8-455D-BD98-00E89759BD1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109"/>
            <a:ext cx="9905999" cy="685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6458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A1ED21F-1F3F-4041-8595-0AEEFCA30E1A}"/>
              </a:ext>
            </a:extLst>
          </p:cNvPr>
          <p:cNvSpPr/>
          <p:nvPr/>
        </p:nvSpPr>
        <p:spPr>
          <a:xfrm>
            <a:off x="304800" y="193965"/>
            <a:ext cx="9411855" cy="64192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0D0F17E-7FFC-4A61-93CF-D9B248CA444F}"/>
              </a:ext>
            </a:extLst>
          </p:cNvPr>
          <p:cNvSpPr/>
          <p:nvPr/>
        </p:nvSpPr>
        <p:spPr>
          <a:xfrm>
            <a:off x="3824935" y="2385543"/>
            <a:ext cx="274466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RESULTADO FINAL</a:t>
            </a:r>
            <a:endParaRPr lang="es-ES" sz="24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25F816C-18BC-4C2F-BCF3-06C8EF298C18}"/>
              </a:ext>
            </a:extLst>
          </p:cNvPr>
          <p:cNvSpPr txBox="1"/>
          <p:nvPr/>
        </p:nvSpPr>
        <p:spPr>
          <a:xfrm>
            <a:off x="1320799" y="2934241"/>
            <a:ext cx="753687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 En este ítem se incluye el producto final que es la síntesis del trabajo. Este puede contener la presentación en paneles, fotos de la maqueta o renders finales, planos ejecutivos, etc. ) Todo depende del nivel de diseño que este cursando.</a:t>
            </a:r>
          </a:p>
        </p:txBody>
      </p:sp>
    </p:spTree>
    <p:extLst>
      <p:ext uri="{BB962C8B-B14F-4D97-AF65-F5344CB8AC3E}">
        <p14:creationId xmlns:p14="http://schemas.microsoft.com/office/powerpoint/2010/main" val="3053284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A1ED21F-1F3F-4041-8595-0AEEFCA30E1A}"/>
              </a:ext>
            </a:extLst>
          </p:cNvPr>
          <p:cNvSpPr/>
          <p:nvPr/>
        </p:nvSpPr>
        <p:spPr>
          <a:xfrm>
            <a:off x="304800" y="193965"/>
            <a:ext cx="9411855" cy="64192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599A3DB-1697-4222-B81A-A06A040FCF3B}"/>
              </a:ext>
            </a:extLst>
          </p:cNvPr>
          <p:cNvSpPr/>
          <p:nvPr/>
        </p:nvSpPr>
        <p:spPr>
          <a:xfrm>
            <a:off x="1273007" y="1807145"/>
            <a:ext cx="6985621" cy="704427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7B522EC-D76E-44CB-8CC2-28AFCE1ACD78}"/>
              </a:ext>
            </a:extLst>
          </p:cNvPr>
          <p:cNvSpPr txBox="1"/>
          <p:nvPr/>
        </p:nvSpPr>
        <p:spPr>
          <a:xfrm>
            <a:off x="1273007" y="2667645"/>
            <a:ext cx="69856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 Utilizar Normas APA para citar las fuentes de donde obtuvo información, ya sean textos o imágenes. Recuerde si no es de su propiedad intelectual y no menciona al autor es plagio.)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107441D-7683-41DC-84F2-5696F4915348}"/>
              </a:ext>
            </a:extLst>
          </p:cNvPr>
          <p:cNvSpPr/>
          <p:nvPr/>
        </p:nvSpPr>
        <p:spPr>
          <a:xfrm>
            <a:off x="1286259" y="1780641"/>
            <a:ext cx="37032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4400" cap="none" spc="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BI</a:t>
            </a:r>
            <a:r>
              <a:rPr lang="es-ES" sz="4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BLIOGRAFÍA</a:t>
            </a:r>
            <a:endParaRPr lang="es-ES" sz="44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1332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11405C1C-EBE7-44E6-BAA7-FBF41E19F6F4}"/>
              </a:ext>
            </a:extLst>
          </p:cNvPr>
          <p:cNvSpPr/>
          <p:nvPr/>
        </p:nvSpPr>
        <p:spPr>
          <a:xfrm>
            <a:off x="406399" y="406398"/>
            <a:ext cx="4546601" cy="604520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B64B6939-0E14-4767-83AE-3272570A8794}"/>
              </a:ext>
            </a:extLst>
          </p:cNvPr>
          <p:cNvSpPr/>
          <p:nvPr/>
        </p:nvSpPr>
        <p:spPr>
          <a:xfrm>
            <a:off x="4953000" y="406398"/>
            <a:ext cx="4615873" cy="60452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3290ED94-2D8C-482D-90F2-97722141AB60}"/>
              </a:ext>
            </a:extLst>
          </p:cNvPr>
          <p:cNvCxnSpPr>
            <a:cxnSpLocks/>
          </p:cNvCxnSpPr>
          <p:nvPr/>
        </p:nvCxnSpPr>
        <p:spPr>
          <a:xfrm>
            <a:off x="4953000" y="0"/>
            <a:ext cx="0" cy="685800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>
            <a:extLst>
              <a:ext uri="{FF2B5EF4-FFF2-40B4-BE49-F238E27FC236}">
                <a16:creationId xmlns:a16="http://schemas.microsoft.com/office/drawing/2014/main" id="{736C232B-2402-473C-AB65-14599DA2C732}"/>
              </a:ext>
            </a:extLst>
          </p:cNvPr>
          <p:cNvSpPr/>
          <p:nvPr/>
        </p:nvSpPr>
        <p:spPr>
          <a:xfrm>
            <a:off x="6634440" y="1668520"/>
            <a:ext cx="1515473" cy="1513625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14B0798-1461-4320-9653-4C7DEFE7F2E1}"/>
              </a:ext>
            </a:extLst>
          </p:cNvPr>
          <p:cNvSpPr/>
          <p:nvPr/>
        </p:nvSpPr>
        <p:spPr>
          <a:xfrm>
            <a:off x="6904702" y="2353035"/>
            <a:ext cx="974947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Fotografía relevante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FBF0907-F89D-407E-BC64-3EE963DA0E99}"/>
              </a:ext>
            </a:extLst>
          </p:cNvPr>
          <p:cNvSpPr/>
          <p:nvPr/>
        </p:nvSpPr>
        <p:spPr>
          <a:xfrm>
            <a:off x="6625166" y="3367437"/>
            <a:ext cx="4908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400" cap="none" spc="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EF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5B52439-1916-4AA2-964D-10B898CC9D15}"/>
              </a:ext>
            </a:extLst>
          </p:cNvPr>
          <p:cNvSpPr/>
          <p:nvPr/>
        </p:nvSpPr>
        <p:spPr>
          <a:xfrm>
            <a:off x="6998529" y="3452489"/>
            <a:ext cx="960519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Nombre del trabajo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17DD771-B4A1-4C32-BAD6-1605D40147FB}"/>
              </a:ext>
            </a:extLst>
          </p:cNvPr>
          <p:cNvSpPr/>
          <p:nvPr/>
        </p:nvSpPr>
        <p:spPr>
          <a:xfrm>
            <a:off x="6998529" y="3557142"/>
            <a:ext cx="1079142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LUGAR DE UBICACIÒN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5CF5157-AA18-41F7-98DB-9EC1A19025CD}"/>
              </a:ext>
            </a:extLst>
          </p:cNvPr>
          <p:cNvSpPr/>
          <p:nvPr/>
        </p:nvSpPr>
        <p:spPr>
          <a:xfrm>
            <a:off x="7128966" y="3760364"/>
            <a:ext cx="587020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AUTORES 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F5D04AAD-4CD8-4850-8C5B-F2BFED18D974}"/>
              </a:ext>
            </a:extLst>
          </p:cNvPr>
          <p:cNvSpPr/>
          <p:nvPr/>
        </p:nvSpPr>
        <p:spPr>
          <a:xfrm>
            <a:off x="6998529" y="3874664"/>
            <a:ext cx="965329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Nombres Completo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0A43824-FAD9-476C-B7EE-1B0E0E8EF86B}"/>
              </a:ext>
            </a:extLst>
          </p:cNvPr>
          <p:cNvSpPr/>
          <p:nvPr/>
        </p:nvSpPr>
        <p:spPr>
          <a:xfrm>
            <a:off x="6103618" y="4627509"/>
            <a:ext cx="2705095" cy="4154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Descripción del trabajo ………………………………………………………………………………………………………………………………………………………………………………………………………….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4745BD9-A3E4-4284-83ED-FB02306BAFC9}"/>
              </a:ext>
            </a:extLst>
          </p:cNvPr>
          <p:cNvSpPr/>
          <p:nvPr/>
        </p:nvSpPr>
        <p:spPr>
          <a:xfrm>
            <a:off x="3428696" y="6167451"/>
            <a:ext cx="1399742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Fotografía Principal del trabajo</a:t>
            </a:r>
            <a:endParaRPr lang="es-ES" sz="700" cap="none" spc="0" dirty="0">
              <a:ln w="0"/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648FF2B-4BD3-4B82-AB39-31D3D26BBF61}"/>
              </a:ext>
            </a:extLst>
          </p:cNvPr>
          <p:cNvSpPr/>
          <p:nvPr/>
        </p:nvSpPr>
        <p:spPr>
          <a:xfrm>
            <a:off x="1027080" y="1570925"/>
            <a:ext cx="2985627" cy="8771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b="1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PROYECTO FINAL: </a:t>
            </a:r>
          </a:p>
          <a:p>
            <a:pPr algn="just"/>
            <a:r>
              <a:rPr lang="es-ES" sz="1100" dirty="0">
                <a:ln w="0"/>
                <a:solidFill>
                  <a:srgbClr val="D60C3A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Nombre del trabajo a realizar. Puede indicar información relevante que considere necesaria.</a:t>
            </a:r>
          </a:p>
        </p:txBody>
      </p:sp>
    </p:spTree>
    <p:extLst>
      <p:ext uri="{BB962C8B-B14F-4D97-AF65-F5344CB8AC3E}">
        <p14:creationId xmlns:p14="http://schemas.microsoft.com/office/powerpoint/2010/main" val="18326409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A1ED21F-1F3F-4041-8595-0AEEFCA30E1A}"/>
              </a:ext>
            </a:extLst>
          </p:cNvPr>
          <p:cNvSpPr/>
          <p:nvPr/>
        </p:nvSpPr>
        <p:spPr>
          <a:xfrm>
            <a:off x="304800" y="193965"/>
            <a:ext cx="9411855" cy="64192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D01DC82-8974-4D5D-96FF-883F19494331}"/>
              </a:ext>
            </a:extLst>
          </p:cNvPr>
          <p:cNvSpPr/>
          <p:nvPr/>
        </p:nvSpPr>
        <p:spPr>
          <a:xfrm>
            <a:off x="4252346" y="2519394"/>
            <a:ext cx="15167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PROCESO</a:t>
            </a:r>
          </a:p>
          <a:p>
            <a:r>
              <a:rPr lang="es-ES" sz="2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</a:t>
            </a:r>
            <a:endParaRPr lang="es-ES" sz="24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375E8C3-1F0E-411A-B638-E07F8D973D96}"/>
              </a:ext>
            </a:extLst>
          </p:cNvPr>
          <p:cNvSpPr txBox="1"/>
          <p:nvPr/>
        </p:nvSpPr>
        <p:spPr>
          <a:xfrm>
            <a:off x="2249054" y="3050309"/>
            <a:ext cx="552334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 en este proceso puede incluir desde la investigación, conceptualización, primeros esquemas, organización espacial, funcional, etapa de anteproyecto, etc. Todo depende del nivel de diseño que este cursando.)</a:t>
            </a:r>
          </a:p>
        </p:txBody>
      </p:sp>
    </p:spTree>
    <p:extLst>
      <p:ext uri="{BB962C8B-B14F-4D97-AF65-F5344CB8AC3E}">
        <p14:creationId xmlns:p14="http://schemas.microsoft.com/office/powerpoint/2010/main" val="3774952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1AB90CC-F1C8-455D-BD98-00E89759BD1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109"/>
            <a:ext cx="9905999" cy="685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03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6AEEDFDA-CC3A-47CC-99B4-EFD8ACDF1B31}"/>
              </a:ext>
            </a:extLst>
          </p:cNvPr>
          <p:cNvSpPr/>
          <p:nvPr/>
        </p:nvSpPr>
        <p:spPr>
          <a:xfrm>
            <a:off x="547637" y="549251"/>
            <a:ext cx="6387298" cy="574995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12296BC-16D2-4A79-9F4C-39DE558F5970}"/>
              </a:ext>
            </a:extLst>
          </p:cNvPr>
          <p:cNvSpPr/>
          <p:nvPr/>
        </p:nvSpPr>
        <p:spPr>
          <a:xfrm>
            <a:off x="406399" y="406399"/>
            <a:ext cx="9093201" cy="6045201"/>
          </a:xfrm>
          <a:prstGeom prst="rect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AF9925F-99D2-42B7-9173-2FD8CF04C304}"/>
              </a:ext>
            </a:extLst>
          </p:cNvPr>
          <p:cNvSpPr/>
          <p:nvPr/>
        </p:nvSpPr>
        <p:spPr>
          <a:xfrm>
            <a:off x="589632" y="4735948"/>
            <a:ext cx="50513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4000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NOMBRE DEL CURSO</a:t>
            </a:r>
            <a:endParaRPr lang="es-ES" sz="4000" cap="none" spc="0" dirty="0">
              <a:ln w="0"/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386958E-7FF0-4661-8F1B-87B13383F059}"/>
              </a:ext>
            </a:extLst>
          </p:cNvPr>
          <p:cNvSpPr/>
          <p:nvPr/>
        </p:nvSpPr>
        <p:spPr>
          <a:xfrm>
            <a:off x="684602" y="5457688"/>
            <a:ext cx="20409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600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Nombres y apellidos</a:t>
            </a:r>
            <a:endParaRPr lang="es-ES" sz="1600" cap="none" spc="0" dirty="0">
              <a:ln w="0"/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8810AC5A-F647-4E28-AB18-D87DFEDD62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633" y="567411"/>
            <a:ext cx="2263270" cy="2263270"/>
          </a:xfrm>
          <a:prstGeom prst="rect">
            <a:avLst/>
          </a:prstGeom>
        </p:spPr>
      </p:pic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A6EFEE4B-F73F-4D09-8ADD-67DDA74B3460}"/>
              </a:ext>
            </a:extLst>
          </p:cNvPr>
          <p:cNvCxnSpPr>
            <a:cxnSpLocks/>
          </p:cNvCxnSpPr>
          <p:nvPr/>
        </p:nvCxnSpPr>
        <p:spPr>
          <a:xfrm flipH="1" flipV="1">
            <a:off x="589632" y="5443834"/>
            <a:ext cx="8759271" cy="13854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E1D695DA-7452-4CFD-BD62-50B8F77492EF}"/>
              </a:ext>
            </a:extLst>
          </p:cNvPr>
          <p:cNvCxnSpPr>
            <a:cxnSpLocks/>
          </p:cNvCxnSpPr>
          <p:nvPr/>
        </p:nvCxnSpPr>
        <p:spPr>
          <a:xfrm flipV="1">
            <a:off x="7085633" y="479978"/>
            <a:ext cx="0" cy="5902349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649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A1ED21F-1F3F-4041-8595-0AEEFCA30E1A}"/>
              </a:ext>
            </a:extLst>
          </p:cNvPr>
          <p:cNvSpPr/>
          <p:nvPr/>
        </p:nvSpPr>
        <p:spPr>
          <a:xfrm>
            <a:off x="304800" y="193965"/>
            <a:ext cx="9411855" cy="64192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0D0F17E-7FFC-4A61-93CF-D9B248CA444F}"/>
              </a:ext>
            </a:extLst>
          </p:cNvPr>
          <p:cNvSpPr/>
          <p:nvPr/>
        </p:nvSpPr>
        <p:spPr>
          <a:xfrm>
            <a:off x="3824935" y="2385543"/>
            <a:ext cx="274466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RESULTADO FINAL</a:t>
            </a:r>
            <a:endParaRPr lang="es-ES" sz="24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25F816C-18BC-4C2F-BCF3-06C8EF298C18}"/>
              </a:ext>
            </a:extLst>
          </p:cNvPr>
          <p:cNvSpPr txBox="1"/>
          <p:nvPr/>
        </p:nvSpPr>
        <p:spPr>
          <a:xfrm>
            <a:off x="1320799" y="2934241"/>
            <a:ext cx="753687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 En este ítem se incluye el producto final que es la síntesis del trabajo. Este puede contener la presentación en paneles, fotos de la maqueta o renders finales, planos ejecutivos, etc. ) Todo depende del nivel de diseño que este cursando.</a:t>
            </a:r>
          </a:p>
        </p:txBody>
      </p:sp>
    </p:spTree>
    <p:extLst>
      <p:ext uri="{BB962C8B-B14F-4D97-AF65-F5344CB8AC3E}">
        <p14:creationId xmlns:p14="http://schemas.microsoft.com/office/powerpoint/2010/main" val="42189595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A1ED21F-1F3F-4041-8595-0AEEFCA30E1A}"/>
              </a:ext>
            </a:extLst>
          </p:cNvPr>
          <p:cNvSpPr/>
          <p:nvPr/>
        </p:nvSpPr>
        <p:spPr>
          <a:xfrm>
            <a:off x="304800" y="193965"/>
            <a:ext cx="9411855" cy="64192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599A3DB-1697-4222-B81A-A06A040FCF3B}"/>
              </a:ext>
            </a:extLst>
          </p:cNvPr>
          <p:cNvSpPr/>
          <p:nvPr/>
        </p:nvSpPr>
        <p:spPr>
          <a:xfrm>
            <a:off x="1273007" y="1807145"/>
            <a:ext cx="6985621" cy="704427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7B522EC-D76E-44CB-8CC2-28AFCE1ACD78}"/>
              </a:ext>
            </a:extLst>
          </p:cNvPr>
          <p:cNvSpPr txBox="1"/>
          <p:nvPr/>
        </p:nvSpPr>
        <p:spPr>
          <a:xfrm>
            <a:off x="1273007" y="2667645"/>
            <a:ext cx="69856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 Utilizar Normas APA para citar las fuentes de donde obtuvo información, ya sean textos o imágenes. Recuerde si no es de su propiedad intelectual y no menciona al autor es plagio.)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107441D-7683-41DC-84F2-5696F4915348}"/>
              </a:ext>
            </a:extLst>
          </p:cNvPr>
          <p:cNvSpPr/>
          <p:nvPr/>
        </p:nvSpPr>
        <p:spPr>
          <a:xfrm>
            <a:off x="1286259" y="1780641"/>
            <a:ext cx="37032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4400" cap="none" spc="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BI</a:t>
            </a:r>
            <a:r>
              <a:rPr lang="es-ES" sz="4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BLIOGRAFÍA</a:t>
            </a:r>
            <a:endParaRPr lang="es-ES" sz="44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116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1AB90CC-F1C8-455D-BD98-00E89759BD1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109"/>
            <a:ext cx="9905998" cy="685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7986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1AB90CC-F1C8-455D-BD98-00E89759BD1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2109"/>
            <a:ext cx="9905996" cy="685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1127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1AB90CC-F1C8-455D-BD98-00E89759BD1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109"/>
            <a:ext cx="9905998" cy="685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88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ángulo 115">
            <a:extLst>
              <a:ext uri="{FF2B5EF4-FFF2-40B4-BE49-F238E27FC236}">
                <a16:creationId xmlns:a16="http://schemas.microsoft.com/office/drawing/2014/main" id="{6D89A70E-A48D-46EF-A5CC-DD20E7149C89}"/>
              </a:ext>
            </a:extLst>
          </p:cNvPr>
          <p:cNvSpPr/>
          <p:nvPr/>
        </p:nvSpPr>
        <p:spPr>
          <a:xfrm>
            <a:off x="406399" y="0"/>
            <a:ext cx="4584566" cy="6858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7" name="Rectángulo 116">
            <a:extLst>
              <a:ext uri="{FF2B5EF4-FFF2-40B4-BE49-F238E27FC236}">
                <a16:creationId xmlns:a16="http://schemas.microsoft.com/office/drawing/2014/main" id="{28521A77-3888-411E-B1D4-E347386FBBA6}"/>
              </a:ext>
            </a:extLst>
          </p:cNvPr>
          <p:cNvSpPr/>
          <p:nvPr/>
        </p:nvSpPr>
        <p:spPr>
          <a:xfrm>
            <a:off x="4965697" y="0"/>
            <a:ext cx="4603176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E31DF2F-EB18-47DD-9AE2-8012D85D6366}"/>
              </a:ext>
            </a:extLst>
          </p:cNvPr>
          <p:cNvSpPr/>
          <p:nvPr/>
        </p:nvSpPr>
        <p:spPr>
          <a:xfrm>
            <a:off x="523100" y="4116828"/>
            <a:ext cx="26949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000" b="1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Nombres y Apellidos</a:t>
            </a:r>
            <a:endParaRPr lang="es-ES" sz="2000" b="1" cap="none" spc="0" dirty="0">
              <a:ln w="0"/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91F5515-73D6-4EB0-8197-58A9CD98F032}"/>
              </a:ext>
            </a:extLst>
          </p:cNvPr>
          <p:cNvSpPr/>
          <p:nvPr/>
        </p:nvSpPr>
        <p:spPr>
          <a:xfrm>
            <a:off x="523100" y="4473109"/>
            <a:ext cx="1380506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900" cap="none" spc="0" dirty="0">
                <a:ln w="0"/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Escuela de Arqui</a:t>
            </a:r>
            <a:r>
              <a:rPr lang="es-ES" sz="900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tectura</a:t>
            </a:r>
            <a:endParaRPr lang="es-ES" sz="900" cap="none" spc="0" dirty="0">
              <a:ln w="0"/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6CBC66C-2ABA-4F34-8E93-B3A3932EC7E6}"/>
              </a:ext>
            </a:extLst>
          </p:cNvPr>
          <p:cNvSpPr/>
          <p:nvPr/>
        </p:nvSpPr>
        <p:spPr>
          <a:xfrm>
            <a:off x="523100" y="4588525"/>
            <a:ext cx="2042547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900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Universidad de San Martin de Porres</a:t>
            </a:r>
            <a:endParaRPr lang="es-ES" sz="900" cap="none" spc="0" dirty="0">
              <a:ln w="0"/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D541043-8CFA-4690-A19E-E514035D807D}"/>
              </a:ext>
            </a:extLst>
          </p:cNvPr>
          <p:cNvSpPr/>
          <p:nvPr/>
        </p:nvSpPr>
        <p:spPr>
          <a:xfrm>
            <a:off x="523100" y="4703941"/>
            <a:ext cx="766557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900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Lima - Perú</a:t>
            </a:r>
            <a:endParaRPr lang="es-ES" sz="900" cap="none" spc="0" dirty="0">
              <a:ln w="0"/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D625EE6-1B71-482B-8981-EC3C7C5EAD24}"/>
              </a:ext>
            </a:extLst>
          </p:cNvPr>
          <p:cNvSpPr/>
          <p:nvPr/>
        </p:nvSpPr>
        <p:spPr>
          <a:xfrm>
            <a:off x="799292" y="5420505"/>
            <a:ext cx="659155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900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Dirección</a:t>
            </a:r>
            <a:endParaRPr lang="es-ES" sz="900" cap="none" spc="0" dirty="0">
              <a:ln w="0"/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584F186-03C4-4C6D-9AB8-4E480135257C}"/>
              </a:ext>
            </a:extLst>
          </p:cNvPr>
          <p:cNvSpPr/>
          <p:nvPr/>
        </p:nvSpPr>
        <p:spPr>
          <a:xfrm>
            <a:off x="799292" y="5119931"/>
            <a:ext cx="1149674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900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Número de Celular</a:t>
            </a:r>
            <a:endParaRPr lang="es-ES" sz="900" cap="none" spc="0" dirty="0">
              <a:ln w="0"/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221E58D-AB07-4A4B-9061-6FC7032049EC}"/>
              </a:ext>
            </a:extLst>
          </p:cNvPr>
          <p:cNvSpPr/>
          <p:nvPr/>
        </p:nvSpPr>
        <p:spPr>
          <a:xfrm>
            <a:off x="784301" y="5705351"/>
            <a:ext cx="1592103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900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Correo electrónico personal</a:t>
            </a:r>
            <a:endParaRPr lang="es-ES" sz="900" cap="none" spc="0" dirty="0">
              <a:ln w="0"/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001BE3EB-C467-4C1C-9AE9-AC77F9105832}"/>
              </a:ext>
            </a:extLst>
          </p:cNvPr>
          <p:cNvSpPr/>
          <p:nvPr/>
        </p:nvSpPr>
        <p:spPr>
          <a:xfrm>
            <a:off x="5365829" y="898273"/>
            <a:ext cx="962123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b="1" cap="none" spc="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ARQUITECTURA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31DCB5E-D0DC-479F-8A76-C5A320055B99}"/>
              </a:ext>
            </a:extLst>
          </p:cNvPr>
          <p:cNvSpPr/>
          <p:nvPr/>
        </p:nvSpPr>
        <p:spPr>
          <a:xfrm>
            <a:off x="5354311" y="287501"/>
            <a:ext cx="1603324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900" b="1" cap="none" spc="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FORMACIÓN ACADÉMICA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03A58540-C059-4CF5-B499-0D3089B152A8}"/>
              </a:ext>
            </a:extLst>
          </p:cNvPr>
          <p:cNvSpPr/>
          <p:nvPr/>
        </p:nvSpPr>
        <p:spPr>
          <a:xfrm>
            <a:off x="5401542" y="1060038"/>
            <a:ext cx="1840568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cap="none" spc="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Univer</a:t>
            </a:r>
            <a:r>
              <a:rPr lang="es-ES" sz="8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sidad de San Martin de Porres</a:t>
            </a:r>
            <a:endParaRPr lang="es-ES" sz="8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6419C7A-70E3-4613-911C-8FFE76F78B27}"/>
              </a:ext>
            </a:extLst>
          </p:cNvPr>
          <p:cNvSpPr/>
          <p:nvPr/>
        </p:nvSpPr>
        <p:spPr>
          <a:xfrm>
            <a:off x="5401542" y="1173373"/>
            <a:ext cx="1500732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Año de ingreso – Año actual </a:t>
            </a:r>
            <a:endParaRPr lang="es-ES" sz="8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5EE28110-24AB-452C-AC31-D27871FA4DE4}"/>
              </a:ext>
            </a:extLst>
          </p:cNvPr>
          <p:cNvSpPr/>
          <p:nvPr/>
        </p:nvSpPr>
        <p:spPr>
          <a:xfrm>
            <a:off x="5354311" y="1971172"/>
            <a:ext cx="938077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900" b="1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HABILIDADES</a:t>
            </a:r>
            <a:endParaRPr lang="es-ES" sz="900" b="1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7A2B0C7C-A5E0-48B0-8FF4-14E402D926BA}"/>
              </a:ext>
            </a:extLst>
          </p:cNvPr>
          <p:cNvSpPr/>
          <p:nvPr/>
        </p:nvSpPr>
        <p:spPr>
          <a:xfrm>
            <a:off x="5354311" y="2202004"/>
            <a:ext cx="694421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cap="none" spc="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SOFTWARE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C24C8382-250A-4A3E-9119-8E0840C6C7FA}"/>
              </a:ext>
            </a:extLst>
          </p:cNvPr>
          <p:cNvSpPr/>
          <p:nvPr/>
        </p:nvSpPr>
        <p:spPr>
          <a:xfrm>
            <a:off x="5537667" y="2368136"/>
            <a:ext cx="570990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</a:t>
            </a:r>
            <a:endParaRPr lang="es-ES" sz="8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81333874-3F95-4579-8069-CAC23A8F7B66}"/>
              </a:ext>
            </a:extLst>
          </p:cNvPr>
          <p:cNvSpPr/>
          <p:nvPr/>
        </p:nvSpPr>
        <p:spPr>
          <a:xfrm>
            <a:off x="5537667" y="2508220"/>
            <a:ext cx="570990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</a:t>
            </a:r>
            <a:endParaRPr lang="es-ES" sz="8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A16E7AE9-15D8-4877-A8D4-EB3D872E56FC}"/>
              </a:ext>
            </a:extLst>
          </p:cNvPr>
          <p:cNvSpPr/>
          <p:nvPr/>
        </p:nvSpPr>
        <p:spPr>
          <a:xfrm>
            <a:off x="5537667" y="2629749"/>
            <a:ext cx="570990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</a:t>
            </a:r>
            <a:endParaRPr lang="es-ES" sz="8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A5510E6F-94BD-4167-BD92-434B28FC86BF}"/>
              </a:ext>
            </a:extLst>
          </p:cNvPr>
          <p:cNvSpPr/>
          <p:nvPr/>
        </p:nvSpPr>
        <p:spPr>
          <a:xfrm>
            <a:off x="5537667" y="2778974"/>
            <a:ext cx="570990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</a:t>
            </a:r>
            <a:endParaRPr lang="es-ES" sz="8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6FF4EF41-82AF-4370-8888-EB2F2297BCBB}"/>
              </a:ext>
            </a:extLst>
          </p:cNvPr>
          <p:cNvSpPr/>
          <p:nvPr/>
        </p:nvSpPr>
        <p:spPr>
          <a:xfrm>
            <a:off x="6500813" y="2417448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15C959EE-A727-457C-B588-AFCD38921064}"/>
              </a:ext>
            </a:extLst>
          </p:cNvPr>
          <p:cNvSpPr/>
          <p:nvPr/>
        </p:nvSpPr>
        <p:spPr>
          <a:xfrm>
            <a:off x="6500813" y="2545711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5867AE1C-49D2-43DD-9841-F1F0BBA4D4B5}"/>
              </a:ext>
            </a:extLst>
          </p:cNvPr>
          <p:cNvSpPr/>
          <p:nvPr/>
        </p:nvSpPr>
        <p:spPr>
          <a:xfrm>
            <a:off x="6500813" y="2681645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8927CFA1-D583-4B5C-91CA-7FBFFB3FC0F7}"/>
              </a:ext>
            </a:extLst>
          </p:cNvPr>
          <p:cNvSpPr/>
          <p:nvPr/>
        </p:nvSpPr>
        <p:spPr>
          <a:xfrm>
            <a:off x="6500813" y="2834924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39689BB7-3D5D-4CCD-90F4-A0CE9DF47AD0}"/>
              </a:ext>
            </a:extLst>
          </p:cNvPr>
          <p:cNvSpPr/>
          <p:nvPr/>
        </p:nvSpPr>
        <p:spPr>
          <a:xfrm>
            <a:off x="6691313" y="2417448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AB5072CF-8E75-40DF-9DC0-14DAF6D5D13C}"/>
              </a:ext>
            </a:extLst>
          </p:cNvPr>
          <p:cNvSpPr/>
          <p:nvPr/>
        </p:nvSpPr>
        <p:spPr>
          <a:xfrm>
            <a:off x="6691313" y="2545711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3F0438B6-36E4-4D4A-9CCD-BF3B6DA996D2}"/>
              </a:ext>
            </a:extLst>
          </p:cNvPr>
          <p:cNvSpPr/>
          <p:nvPr/>
        </p:nvSpPr>
        <p:spPr>
          <a:xfrm>
            <a:off x="6691313" y="2681645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D1C79C50-9B06-4653-97EB-CCD3E66E908E}"/>
              </a:ext>
            </a:extLst>
          </p:cNvPr>
          <p:cNvSpPr/>
          <p:nvPr/>
        </p:nvSpPr>
        <p:spPr>
          <a:xfrm>
            <a:off x="6691313" y="2834924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8C7C9EFC-05D9-467B-B409-C41795DF92B4}"/>
              </a:ext>
            </a:extLst>
          </p:cNvPr>
          <p:cNvSpPr/>
          <p:nvPr/>
        </p:nvSpPr>
        <p:spPr>
          <a:xfrm>
            <a:off x="6887883" y="2417448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4CFDD4B7-78BF-460A-96EE-36210F147507}"/>
              </a:ext>
            </a:extLst>
          </p:cNvPr>
          <p:cNvSpPr/>
          <p:nvPr/>
        </p:nvSpPr>
        <p:spPr>
          <a:xfrm>
            <a:off x="6887883" y="2545711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BC00FF62-CFBE-4EF5-8E89-3D9168C39954}"/>
              </a:ext>
            </a:extLst>
          </p:cNvPr>
          <p:cNvSpPr/>
          <p:nvPr/>
        </p:nvSpPr>
        <p:spPr>
          <a:xfrm>
            <a:off x="6887883" y="2681645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24E2B3E4-A23F-40BE-88CC-A120CA7E8340}"/>
              </a:ext>
            </a:extLst>
          </p:cNvPr>
          <p:cNvSpPr/>
          <p:nvPr/>
        </p:nvSpPr>
        <p:spPr>
          <a:xfrm>
            <a:off x="6887883" y="2834924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67A8D2A9-23C5-4099-B227-17EC69674A9D}"/>
              </a:ext>
            </a:extLst>
          </p:cNvPr>
          <p:cNvSpPr/>
          <p:nvPr/>
        </p:nvSpPr>
        <p:spPr>
          <a:xfrm>
            <a:off x="7084453" y="2417448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92960797-1EAD-449E-B1CF-EE5906D0855C}"/>
              </a:ext>
            </a:extLst>
          </p:cNvPr>
          <p:cNvSpPr/>
          <p:nvPr/>
        </p:nvSpPr>
        <p:spPr>
          <a:xfrm>
            <a:off x="7084453" y="2545711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51924D0E-AC95-4091-AE5E-AEEF5F6A8FA4}"/>
              </a:ext>
            </a:extLst>
          </p:cNvPr>
          <p:cNvSpPr/>
          <p:nvPr/>
        </p:nvSpPr>
        <p:spPr>
          <a:xfrm>
            <a:off x="7084453" y="2681645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00313820-9768-4D10-813E-25B48A553C0D}"/>
              </a:ext>
            </a:extLst>
          </p:cNvPr>
          <p:cNvSpPr/>
          <p:nvPr/>
        </p:nvSpPr>
        <p:spPr>
          <a:xfrm>
            <a:off x="7084453" y="2834924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1D591235-95DC-4D87-9EE6-8F40D49B181A}"/>
              </a:ext>
            </a:extLst>
          </p:cNvPr>
          <p:cNvSpPr/>
          <p:nvPr/>
        </p:nvSpPr>
        <p:spPr>
          <a:xfrm>
            <a:off x="7258284" y="2417448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0CB58914-86D5-498A-9CA6-9A7092BCE230}"/>
              </a:ext>
            </a:extLst>
          </p:cNvPr>
          <p:cNvSpPr/>
          <p:nvPr/>
        </p:nvSpPr>
        <p:spPr>
          <a:xfrm>
            <a:off x="7258284" y="2545711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08CE73C1-ACF0-44FE-B770-2CF05136F06E}"/>
              </a:ext>
            </a:extLst>
          </p:cNvPr>
          <p:cNvSpPr/>
          <p:nvPr/>
        </p:nvSpPr>
        <p:spPr>
          <a:xfrm>
            <a:off x="7258284" y="2681645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638BE452-D47C-41E1-8C97-7505F7339694}"/>
              </a:ext>
            </a:extLst>
          </p:cNvPr>
          <p:cNvSpPr/>
          <p:nvPr/>
        </p:nvSpPr>
        <p:spPr>
          <a:xfrm>
            <a:off x="7258284" y="2834924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ECFA849B-FFF3-4CAA-A9CE-851B93079CF6}"/>
              </a:ext>
            </a:extLst>
          </p:cNvPr>
          <p:cNvSpPr/>
          <p:nvPr/>
        </p:nvSpPr>
        <p:spPr>
          <a:xfrm>
            <a:off x="7453547" y="2417448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6D81FDEF-33C3-41E4-8EBD-0E3DF981576E}"/>
              </a:ext>
            </a:extLst>
          </p:cNvPr>
          <p:cNvSpPr/>
          <p:nvPr/>
        </p:nvSpPr>
        <p:spPr>
          <a:xfrm>
            <a:off x="7453547" y="2545711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5ED4C55C-4D34-4A25-8D7E-D72635FE49E7}"/>
              </a:ext>
            </a:extLst>
          </p:cNvPr>
          <p:cNvSpPr/>
          <p:nvPr/>
        </p:nvSpPr>
        <p:spPr>
          <a:xfrm>
            <a:off x="7453547" y="2681645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D0EDE014-0952-461A-813D-3B9AF8DA9012}"/>
              </a:ext>
            </a:extLst>
          </p:cNvPr>
          <p:cNvSpPr/>
          <p:nvPr/>
        </p:nvSpPr>
        <p:spPr>
          <a:xfrm>
            <a:off x="7453547" y="2834924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37541059-4A73-4B5B-AD6B-B14125DE005E}"/>
              </a:ext>
            </a:extLst>
          </p:cNvPr>
          <p:cNvSpPr/>
          <p:nvPr/>
        </p:nvSpPr>
        <p:spPr>
          <a:xfrm>
            <a:off x="5354311" y="3601483"/>
            <a:ext cx="766557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900" b="1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INTERESES</a:t>
            </a:r>
            <a:endParaRPr lang="es-ES" sz="900" b="1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A478DDA8-C3DF-49D0-B04C-65F529CAC4AF}"/>
              </a:ext>
            </a:extLst>
          </p:cNvPr>
          <p:cNvSpPr/>
          <p:nvPr/>
        </p:nvSpPr>
        <p:spPr>
          <a:xfrm>
            <a:off x="5354311" y="2975772"/>
            <a:ext cx="694421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cap="none" spc="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SOFTWARE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8F33979F-2978-49BE-A803-9B5759E09C82}"/>
              </a:ext>
            </a:extLst>
          </p:cNvPr>
          <p:cNvSpPr/>
          <p:nvPr/>
        </p:nvSpPr>
        <p:spPr>
          <a:xfrm>
            <a:off x="5537667" y="3141904"/>
            <a:ext cx="570990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</a:t>
            </a:r>
            <a:endParaRPr lang="es-ES" sz="8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4FC60C47-B474-4DD4-A179-41F351FD5AE6}"/>
              </a:ext>
            </a:extLst>
          </p:cNvPr>
          <p:cNvSpPr/>
          <p:nvPr/>
        </p:nvSpPr>
        <p:spPr>
          <a:xfrm>
            <a:off x="5537667" y="3281988"/>
            <a:ext cx="570990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</a:t>
            </a:r>
            <a:endParaRPr lang="es-ES" sz="8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1" name="Elipse 60">
            <a:extLst>
              <a:ext uri="{FF2B5EF4-FFF2-40B4-BE49-F238E27FC236}">
                <a16:creationId xmlns:a16="http://schemas.microsoft.com/office/drawing/2014/main" id="{AD20FF62-2873-4E7B-9C7B-DD0402DE6CF2}"/>
              </a:ext>
            </a:extLst>
          </p:cNvPr>
          <p:cNvSpPr/>
          <p:nvPr/>
        </p:nvSpPr>
        <p:spPr>
          <a:xfrm>
            <a:off x="6500813" y="3191216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9B90944F-5065-4EF1-8FB2-6846EA0D4EDA}"/>
              </a:ext>
            </a:extLst>
          </p:cNvPr>
          <p:cNvSpPr/>
          <p:nvPr/>
        </p:nvSpPr>
        <p:spPr>
          <a:xfrm>
            <a:off x="6500813" y="3319479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F65E8A7D-D874-4231-8519-A20B415F83FF}"/>
              </a:ext>
            </a:extLst>
          </p:cNvPr>
          <p:cNvSpPr/>
          <p:nvPr/>
        </p:nvSpPr>
        <p:spPr>
          <a:xfrm>
            <a:off x="5660982" y="4035692"/>
            <a:ext cx="407370" cy="407370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59BA542B-7D32-44A9-820C-F1DAFE0EF32A}"/>
              </a:ext>
            </a:extLst>
          </p:cNvPr>
          <p:cNvSpPr/>
          <p:nvPr/>
        </p:nvSpPr>
        <p:spPr>
          <a:xfrm>
            <a:off x="6691313" y="3319479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12029225-0BA5-470E-A587-E6C19738F333}"/>
              </a:ext>
            </a:extLst>
          </p:cNvPr>
          <p:cNvSpPr/>
          <p:nvPr/>
        </p:nvSpPr>
        <p:spPr>
          <a:xfrm>
            <a:off x="6887883" y="3191216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4D98CD69-96C9-4A66-8A96-1ECCCA399031}"/>
              </a:ext>
            </a:extLst>
          </p:cNvPr>
          <p:cNvSpPr/>
          <p:nvPr/>
        </p:nvSpPr>
        <p:spPr>
          <a:xfrm>
            <a:off x="6887883" y="3319479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3B4FB63E-2A37-400D-B196-732F03833024}"/>
              </a:ext>
            </a:extLst>
          </p:cNvPr>
          <p:cNvSpPr/>
          <p:nvPr/>
        </p:nvSpPr>
        <p:spPr>
          <a:xfrm>
            <a:off x="7084453" y="3191216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B0DB905C-1C71-4180-A296-26650166768D}"/>
              </a:ext>
            </a:extLst>
          </p:cNvPr>
          <p:cNvSpPr/>
          <p:nvPr/>
        </p:nvSpPr>
        <p:spPr>
          <a:xfrm>
            <a:off x="7084453" y="3319479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BE5623C4-92E2-43A2-AF5F-D38B5F22BD4F}"/>
              </a:ext>
            </a:extLst>
          </p:cNvPr>
          <p:cNvSpPr/>
          <p:nvPr/>
        </p:nvSpPr>
        <p:spPr>
          <a:xfrm>
            <a:off x="7258284" y="3191216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5A2F1D5D-EB20-4B86-A8BA-6ED2177E6805}"/>
              </a:ext>
            </a:extLst>
          </p:cNvPr>
          <p:cNvSpPr/>
          <p:nvPr/>
        </p:nvSpPr>
        <p:spPr>
          <a:xfrm>
            <a:off x="7258284" y="3319479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81" name="Elipse 80">
            <a:extLst>
              <a:ext uri="{FF2B5EF4-FFF2-40B4-BE49-F238E27FC236}">
                <a16:creationId xmlns:a16="http://schemas.microsoft.com/office/drawing/2014/main" id="{3EB7F586-D9F7-40EF-B7E8-FB1A3A4CAF92}"/>
              </a:ext>
            </a:extLst>
          </p:cNvPr>
          <p:cNvSpPr/>
          <p:nvPr/>
        </p:nvSpPr>
        <p:spPr>
          <a:xfrm>
            <a:off x="7453547" y="3191216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82" name="Elipse 81">
            <a:extLst>
              <a:ext uri="{FF2B5EF4-FFF2-40B4-BE49-F238E27FC236}">
                <a16:creationId xmlns:a16="http://schemas.microsoft.com/office/drawing/2014/main" id="{D16EEE10-8AE8-4205-9313-8FB9EDAC9CED}"/>
              </a:ext>
            </a:extLst>
          </p:cNvPr>
          <p:cNvSpPr/>
          <p:nvPr/>
        </p:nvSpPr>
        <p:spPr>
          <a:xfrm>
            <a:off x="7453547" y="3319479"/>
            <a:ext cx="84038" cy="8403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6A8C7760-E8D7-4458-8C26-937FCA7E6188}"/>
              </a:ext>
            </a:extLst>
          </p:cNvPr>
          <p:cNvSpPr/>
          <p:nvPr/>
        </p:nvSpPr>
        <p:spPr>
          <a:xfrm>
            <a:off x="7680161" y="2202004"/>
            <a:ext cx="708848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cap="none" spc="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DESTREZAS</a:t>
            </a:r>
          </a:p>
        </p:txBody>
      </p:sp>
      <p:sp>
        <p:nvSpPr>
          <p:cNvPr id="86" name="Rectángulo 85">
            <a:extLst>
              <a:ext uri="{FF2B5EF4-FFF2-40B4-BE49-F238E27FC236}">
                <a16:creationId xmlns:a16="http://schemas.microsoft.com/office/drawing/2014/main" id="{524003E7-42E3-4618-9DF2-09425B9ECF39}"/>
              </a:ext>
            </a:extLst>
          </p:cNvPr>
          <p:cNvSpPr/>
          <p:nvPr/>
        </p:nvSpPr>
        <p:spPr>
          <a:xfrm>
            <a:off x="7907487" y="2368136"/>
            <a:ext cx="570990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</a:t>
            </a:r>
            <a:endParaRPr lang="es-ES" sz="8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5E22B936-B175-4DDC-B80E-04C34166738F}"/>
              </a:ext>
            </a:extLst>
          </p:cNvPr>
          <p:cNvSpPr/>
          <p:nvPr/>
        </p:nvSpPr>
        <p:spPr>
          <a:xfrm>
            <a:off x="7907487" y="2508220"/>
            <a:ext cx="570990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</a:t>
            </a:r>
            <a:endParaRPr lang="es-ES" sz="8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CC9DE9E5-4007-4975-8D2C-38C181C95A61}"/>
              </a:ext>
            </a:extLst>
          </p:cNvPr>
          <p:cNvSpPr/>
          <p:nvPr/>
        </p:nvSpPr>
        <p:spPr>
          <a:xfrm>
            <a:off x="7907487" y="2629749"/>
            <a:ext cx="570990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</a:t>
            </a:r>
            <a:endParaRPr lang="es-ES" sz="8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9" name="Rectángulo 88">
            <a:extLst>
              <a:ext uri="{FF2B5EF4-FFF2-40B4-BE49-F238E27FC236}">
                <a16:creationId xmlns:a16="http://schemas.microsoft.com/office/drawing/2014/main" id="{C0AD9CAF-09C7-43E7-9097-60D27AE8EB69}"/>
              </a:ext>
            </a:extLst>
          </p:cNvPr>
          <p:cNvSpPr/>
          <p:nvPr/>
        </p:nvSpPr>
        <p:spPr>
          <a:xfrm>
            <a:off x="7907487" y="2778974"/>
            <a:ext cx="570990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</a:t>
            </a:r>
            <a:endParaRPr lang="es-ES" sz="8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0" name="Rectángulo 89">
            <a:extLst>
              <a:ext uri="{FF2B5EF4-FFF2-40B4-BE49-F238E27FC236}">
                <a16:creationId xmlns:a16="http://schemas.microsoft.com/office/drawing/2014/main" id="{6DDEB274-42B3-4A8C-8B3B-3F48C0D8D51C}"/>
              </a:ext>
            </a:extLst>
          </p:cNvPr>
          <p:cNvSpPr/>
          <p:nvPr/>
        </p:nvSpPr>
        <p:spPr>
          <a:xfrm>
            <a:off x="5577586" y="3780253"/>
            <a:ext cx="679994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cap="none" spc="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Urbanismo</a:t>
            </a:r>
          </a:p>
        </p:txBody>
      </p:sp>
      <p:sp>
        <p:nvSpPr>
          <p:cNvPr id="91" name="Rectángulo 90">
            <a:extLst>
              <a:ext uri="{FF2B5EF4-FFF2-40B4-BE49-F238E27FC236}">
                <a16:creationId xmlns:a16="http://schemas.microsoft.com/office/drawing/2014/main" id="{63BFF61C-B336-4835-81A4-B9C455477C25}"/>
              </a:ext>
            </a:extLst>
          </p:cNvPr>
          <p:cNvSpPr/>
          <p:nvPr/>
        </p:nvSpPr>
        <p:spPr>
          <a:xfrm>
            <a:off x="6382591" y="3780253"/>
            <a:ext cx="574196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cap="none" spc="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Vivienda</a:t>
            </a:r>
          </a:p>
        </p:txBody>
      </p:sp>
      <p:sp>
        <p:nvSpPr>
          <p:cNvPr id="92" name="Rectángulo 91">
            <a:extLst>
              <a:ext uri="{FF2B5EF4-FFF2-40B4-BE49-F238E27FC236}">
                <a16:creationId xmlns:a16="http://schemas.microsoft.com/office/drawing/2014/main" id="{9CECE15C-46D9-4478-B477-5F77351CE299}"/>
              </a:ext>
            </a:extLst>
          </p:cNvPr>
          <p:cNvSpPr/>
          <p:nvPr/>
        </p:nvSpPr>
        <p:spPr>
          <a:xfrm>
            <a:off x="7053059" y="3780253"/>
            <a:ext cx="80823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Construcción </a:t>
            </a:r>
            <a:endParaRPr lang="es-ES" sz="8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523DC271-1699-4E5B-8C57-04C1B6CEE87A}"/>
              </a:ext>
            </a:extLst>
          </p:cNvPr>
          <p:cNvSpPr/>
          <p:nvPr/>
        </p:nvSpPr>
        <p:spPr>
          <a:xfrm>
            <a:off x="7907487" y="3780253"/>
            <a:ext cx="689612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Paisajismo </a:t>
            </a:r>
            <a:endParaRPr lang="es-ES" sz="8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A53F81F9-604C-476C-87BD-A956E282068C}"/>
              </a:ext>
            </a:extLst>
          </p:cNvPr>
          <p:cNvSpPr/>
          <p:nvPr/>
        </p:nvSpPr>
        <p:spPr>
          <a:xfrm>
            <a:off x="8615451" y="3780253"/>
            <a:ext cx="841897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Intervenciones</a:t>
            </a:r>
            <a:endParaRPr lang="es-ES" sz="8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5" name="Elipse 94">
            <a:extLst>
              <a:ext uri="{FF2B5EF4-FFF2-40B4-BE49-F238E27FC236}">
                <a16:creationId xmlns:a16="http://schemas.microsoft.com/office/drawing/2014/main" id="{53889879-BBE8-454B-A58E-091D4D6A6CAF}"/>
              </a:ext>
            </a:extLst>
          </p:cNvPr>
          <p:cNvSpPr/>
          <p:nvPr/>
        </p:nvSpPr>
        <p:spPr>
          <a:xfrm>
            <a:off x="5621252" y="3992520"/>
            <a:ext cx="488000" cy="487405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96" name="Elipse 95">
            <a:extLst>
              <a:ext uri="{FF2B5EF4-FFF2-40B4-BE49-F238E27FC236}">
                <a16:creationId xmlns:a16="http://schemas.microsoft.com/office/drawing/2014/main" id="{EC64A3AE-84D2-44B8-828A-67D56EB21CA6}"/>
              </a:ext>
            </a:extLst>
          </p:cNvPr>
          <p:cNvSpPr/>
          <p:nvPr/>
        </p:nvSpPr>
        <p:spPr>
          <a:xfrm>
            <a:off x="6434888" y="4035692"/>
            <a:ext cx="407370" cy="407370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97" name="Elipse 96">
            <a:extLst>
              <a:ext uri="{FF2B5EF4-FFF2-40B4-BE49-F238E27FC236}">
                <a16:creationId xmlns:a16="http://schemas.microsoft.com/office/drawing/2014/main" id="{8A2F022D-8BBD-473F-882E-3DC3DEBBE8F3}"/>
              </a:ext>
            </a:extLst>
          </p:cNvPr>
          <p:cNvSpPr/>
          <p:nvPr/>
        </p:nvSpPr>
        <p:spPr>
          <a:xfrm>
            <a:off x="6395158" y="3992520"/>
            <a:ext cx="487405" cy="487405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98" name="Elipse 97">
            <a:extLst>
              <a:ext uri="{FF2B5EF4-FFF2-40B4-BE49-F238E27FC236}">
                <a16:creationId xmlns:a16="http://schemas.microsoft.com/office/drawing/2014/main" id="{029B9088-A599-499A-B70E-80D3410A383B}"/>
              </a:ext>
            </a:extLst>
          </p:cNvPr>
          <p:cNvSpPr/>
          <p:nvPr/>
        </p:nvSpPr>
        <p:spPr>
          <a:xfrm>
            <a:off x="7204032" y="4035692"/>
            <a:ext cx="407370" cy="407370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99" name="Elipse 98">
            <a:extLst>
              <a:ext uri="{FF2B5EF4-FFF2-40B4-BE49-F238E27FC236}">
                <a16:creationId xmlns:a16="http://schemas.microsoft.com/office/drawing/2014/main" id="{4EAC8E93-D7B8-4360-B215-2457B613B9EE}"/>
              </a:ext>
            </a:extLst>
          </p:cNvPr>
          <p:cNvSpPr/>
          <p:nvPr/>
        </p:nvSpPr>
        <p:spPr>
          <a:xfrm>
            <a:off x="7164302" y="3992520"/>
            <a:ext cx="487405" cy="487405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100" name="Elipse 99">
            <a:extLst>
              <a:ext uri="{FF2B5EF4-FFF2-40B4-BE49-F238E27FC236}">
                <a16:creationId xmlns:a16="http://schemas.microsoft.com/office/drawing/2014/main" id="{17469159-D4A0-4CFB-8F93-29DEBD148BD2}"/>
              </a:ext>
            </a:extLst>
          </p:cNvPr>
          <p:cNvSpPr/>
          <p:nvPr/>
        </p:nvSpPr>
        <p:spPr>
          <a:xfrm>
            <a:off x="7975557" y="4035692"/>
            <a:ext cx="407370" cy="407370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101" name="Elipse 100">
            <a:extLst>
              <a:ext uri="{FF2B5EF4-FFF2-40B4-BE49-F238E27FC236}">
                <a16:creationId xmlns:a16="http://schemas.microsoft.com/office/drawing/2014/main" id="{FC5347EC-E538-4E8D-910B-D857B62DFFB0}"/>
              </a:ext>
            </a:extLst>
          </p:cNvPr>
          <p:cNvSpPr/>
          <p:nvPr/>
        </p:nvSpPr>
        <p:spPr>
          <a:xfrm>
            <a:off x="7935827" y="3992520"/>
            <a:ext cx="487405" cy="487405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102" name="Elipse 101">
            <a:extLst>
              <a:ext uri="{FF2B5EF4-FFF2-40B4-BE49-F238E27FC236}">
                <a16:creationId xmlns:a16="http://schemas.microsoft.com/office/drawing/2014/main" id="{B7F2AD0E-857D-4AFF-89C9-907D2A1B85CE}"/>
              </a:ext>
            </a:extLst>
          </p:cNvPr>
          <p:cNvSpPr/>
          <p:nvPr/>
        </p:nvSpPr>
        <p:spPr>
          <a:xfrm>
            <a:off x="8747082" y="4035692"/>
            <a:ext cx="407370" cy="407370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103" name="Elipse 102">
            <a:extLst>
              <a:ext uri="{FF2B5EF4-FFF2-40B4-BE49-F238E27FC236}">
                <a16:creationId xmlns:a16="http://schemas.microsoft.com/office/drawing/2014/main" id="{72AD5F9B-C22D-4AB7-B50E-DA5DC8BBF814}"/>
              </a:ext>
            </a:extLst>
          </p:cNvPr>
          <p:cNvSpPr/>
          <p:nvPr/>
        </p:nvSpPr>
        <p:spPr>
          <a:xfrm>
            <a:off x="8707352" y="3992520"/>
            <a:ext cx="487405" cy="487405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104" name="Rectángulo 103">
            <a:extLst>
              <a:ext uri="{FF2B5EF4-FFF2-40B4-BE49-F238E27FC236}">
                <a16:creationId xmlns:a16="http://schemas.microsoft.com/office/drawing/2014/main" id="{5CEBF61E-3456-4956-B9E1-D4D0268C10FB}"/>
              </a:ext>
            </a:extLst>
          </p:cNvPr>
          <p:cNvSpPr/>
          <p:nvPr/>
        </p:nvSpPr>
        <p:spPr>
          <a:xfrm>
            <a:off x="5330801" y="4509533"/>
            <a:ext cx="2424062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900" b="1" cap="none" spc="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PARTICIPACIONES EXTRA</a:t>
            </a:r>
            <a:r>
              <a:rPr lang="es-ES" sz="900" b="1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CURRICULARES</a:t>
            </a:r>
            <a:endParaRPr lang="es-ES" sz="900" b="1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5" name="Rectángulo 104">
            <a:extLst>
              <a:ext uri="{FF2B5EF4-FFF2-40B4-BE49-F238E27FC236}">
                <a16:creationId xmlns:a16="http://schemas.microsoft.com/office/drawing/2014/main" id="{A07D1A03-9F99-46E6-9510-80ADE8286AFF}"/>
              </a:ext>
            </a:extLst>
          </p:cNvPr>
          <p:cNvSpPr/>
          <p:nvPr/>
        </p:nvSpPr>
        <p:spPr>
          <a:xfrm>
            <a:off x="5577586" y="4681953"/>
            <a:ext cx="150073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Xxxxxxxxxxxxxxxxxxxxxxxxxxxx</a:t>
            </a:r>
            <a:endParaRPr lang="es-ES" sz="80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s-ES" sz="80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Xxxxxxxxxxxxxxxxxxxxxxxxxxxx</a:t>
            </a:r>
            <a:endParaRPr lang="es-ES" sz="80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s-ES" sz="80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Xxxxxxxxxxxxxxxxxxxxxxxxxxxx</a:t>
            </a:r>
            <a:endParaRPr lang="es-ES" sz="80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s-ES" sz="80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Xxxxxxxxxxxxxxxxxxxxxxxxxxxx</a:t>
            </a:r>
            <a:endParaRPr lang="es-ES" sz="80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s-ES" sz="80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Xxxxxxxxxxxxxxxxxxxxxxxxxxxx</a:t>
            </a:r>
            <a:endParaRPr lang="es-ES" sz="80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s-ES" sz="80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Xxxxxxxxxxxxxxxxxxxxxxxxxxxx</a:t>
            </a:r>
            <a:endParaRPr lang="es-ES" sz="80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s-ES" sz="80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Xxxxxxxxxxxxxxxxxxxxxxxxxxxx</a:t>
            </a:r>
            <a:endParaRPr lang="es-ES" sz="80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s-ES" sz="80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Xxxxxxxxxxxxxxxxxxxxxxxxxxxx</a:t>
            </a:r>
            <a:endParaRPr lang="es-ES" sz="80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s-ES" sz="80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Xxxxxxxxxxxxxxxxxxxxxxxxxxxx</a:t>
            </a:r>
            <a:endParaRPr lang="es-ES" sz="80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s-ES" sz="8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6" name="Rectángulo 105">
            <a:extLst>
              <a:ext uri="{FF2B5EF4-FFF2-40B4-BE49-F238E27FC236}">
                <a16:creationId xmlns:a16="http://schemas.microsoft.com/office/drawing/2014/main" id="{F0468204-35CC-4E0C-88F1-9DC8B4D14009}"/>
              </a:ext>
            </a:extLst>
          </p:cNvPr>
          <p:cNvSpPr/>
          <p:nvPr/>
        </p:nvSpPr>
        <p:spPr>
          <a:xfrm>
            <a:off x="5330801" y="5849383"/>
            <a:ext cx="688009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900" b="1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IDIOMAS</a:t>
            </a:r>
            <a:endParaRPr lang="es-ES" sz="900" b="1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7" name="Rectángulo 106">
            <a:extLst>
              <a:ext uri="{FF2B5EF4-FFF2-40B4-BE49-F238E27FC236}">
                <a16:creationId xmlns:a16="http://schemas.microsoft.com/office/drawing/2014/main" id="{80C975FE-5819-4C68-9396-8C924950E7E9}"/>
              </a:ext>
            </a:extLst>
          </p:cNvPr>
          <p:cNvSpPr/>
          <p:nvPr/>
        </p:nvSpPr>
        <p:spPr>
          <a:xfrm>
            <a:off x="5577586" y="6021803"/>
            <a:ext cx="150073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Xxxxxxxxxxxxxxxxxxxxxxxxxxxx</a:t>
            </a:r>
            <a:endParaRPr lang="es-ES" sz="80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s-ES" sz="80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Xxxxxxxxxxxxxxxxxxxxxxxxxxxx</a:t>
            </a:r>
            <a:endParaRPr lang="es-ES" sz="80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s-ES" sz="8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026" name="Picture 2" descr="Resultado de imagen para celular icono">
            <a:extLst>
              <a:ext uri="{FF2B5EF4-FFF2-40B4-BE49-F238E27FC236}">
                <a16:creationId xmlns:a16="http://schemas.microsoft.com/office/drawing/2014/main" id="{8D453373-3A46-422C-B5AA-3FEA30C3A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95" y="5133322"/>
            <a:ext cx="213455" cy="21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n relacionada">
            <a:extLst>
              <a:ext uri="{FF2B5EF4-FFF2-40B4-BE49-F238E27FC236}">
                <a16:creationId xmlns:a16="http://schemas.microsoft.com/office/drawing/2014/main" id="{88D8B0BD-0ADB-43D5-91B9-3AA3643F5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80" y="5764386"/>
            <a:ext cx="184024" cy="18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sultado de imagen para ICONO DE LUGAR">
            <a:extLst>
              <a:ext uri="{FF2B5EF4-FFF2-40B4-BE49-F238E27FC236}">
                <a16:creationId xmlns:a16="http://schemas.microsoft.com/office/drawing/2014/main" id="{07C1C504-9CCB-47F7-83D2-10CC8331B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94" y="5438598"/>
            <a:ext cx="213456" cy="213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Elipse 113">
            <a:extLst>
              <a:ext uri="{FF2B5EF4-FFF2-40B4-BE49-F238E27FC236}">
                <a16:creationId xmlns:a16="http://schemas.microsoft.com/office/drawing/2014/main" id="{A18D2E20-6647-4773-87FA-C2E4D2C935B3}"/>
              </a:ext>
            </a:extLst>
          </p:cNvPr>
          <p:cNvSpPr/>
          <p:nvPr/>
        </p:nvSpPr>
        <p:spPr>
          <a:xfrm>
            <a:off x="550033" y="2517051"/>
            <a:ext cx="1207891" cy="1206418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5" name="Rectángulo 114">
            <a:extLst>
              <a:ext uri="{FF2B5EF4-FFF2-40B4-BE49-F238E27FC236}">
                <a16:creationId xmlns:a16="http://schemas.microsoft.com/office/drawing/2014/main" id="{A2BE364D-5BEA-435F-B010-7B3472FD15A8}"/>
              </a:ext>
            </a:extLst>
          </p:cNvPr>
          <p:cNvSpPr/>
          <p:nvPr/>
        </p:nvSpPr>
        <p:spPr>
          <a:xfrm>
            <a:off x="784301" y="2961771"/>
            <a:ext cx="788999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050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Fotografía</a:t>
            </a:r>
            <a:endParaRPr lang="es-ES" sz="1050" cap="none" spc="0" dirty="0">
              <a:ln w="0"/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8" name="Rectángulo 117">
            <a:extLst>
              <a:ext uri="{FF2B5EF4-FFF2-40B4-BE49-F238E27FC236}">
                <a16:creationId xmlns:a16="http://schemas.microsoft.com/office/drawing/2014/main" id="{8140EB07-8A70-44E3-890F-AA0BDF5EED2E}"/>
              </a:ext>
            </a:extLst>
          </p:cNvPr>
          <p:cNvSpPr/>
          <p:nvPr/>
        </p:nvSpPr>
        <p:spPr>
          <a:xfrm>
            <a:off x="5354311" y="534357"/>
            <a:ext cx="1438214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b="1" cap="none" spc="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PRIMARIA - SECUNDARIA</a:t>
            </a:r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6CC7FE0D-9998-418B-9F9B-4011DA981E47}"/>
              </a:ext>
            </a:extLst>
          </p:cNvPr>
          <p:cNvSpPr/>
          <p:nvPr/>
        </p:nvSpPr>
        <p:spPr>
          <a:xfrm>
            <a:off x="5376409" y="706777"/>
            <a:ext cx="208422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Nombre de la Institución educativa. Lugar</a:t>
            </a:r>
            <a:endParaRPr lang="es-ES" sz="8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09" name="Conector recto 108">
            <a:extLst>
              <a:ext uri="{FF2B5EF4-FFF2-40B4-BE49-F238E27FC236}">
                <a16:creationId xmlns:a16="http://schemas.microsoft.com/office/drawing/2014/main" id="{35CCFD28-9491-4893-B5F0-58C2DD91B8D7}"/>
              </a:ext>
            </a:extLst>
          </p:cNvPr>
          <p:cNvCxnSpPr/>
          <p:nvPr/>
        </p:nvCxnSpPr>
        <p:spPr>
          <a:xfrm>
            <a:off x="5429250" y="483408"/>
            <a:ext cx="4229100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cto 123">
            <a:extLst>
              <a:ext uri="{FF2B5EF4-FFF2-40B4-BE49-F238E27FC236}">
                <a16:creationId xmlns:a16="http://schemas.microsoft.com/office/drawing/2014/main" id="{7087CEBC-FE49-4A55-B9D7-F68037142362}"/>
              </a:ext>
            </a:extLst>
          </p:cNvPr>
          <p:cNvCxnSpPr/>
          <p:nvPr/>
        </p:nvCxnSpPr>
        <p:spPr>
          <a:xfrm>
            <a:off x="5429250" y="2166275"/>
            <a:ext cx="4229100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recto 124">
            <a:extLst>
              <a:ext uri="{FF2B5EF4-FFF2-40B4-BE49-F238E27FC236}">
                <a16:creationId xmlns:a16="http://schemas.microsoft.com/office/drawing/2014/main" id="{940FBB72-AC38-46E1-82A8-E53765E90A0A}"/>
              </a:ext>
            </a:extLst>
          </p:cNvPr>
          <p:cNvCxnSpPr/>
          <p:nvPr/>
        </p:nvCxnSpPr>
        <p:spPr>
          <a:xfrm>
            <a:off x="5429250" y="3796838"/>
            <a:ext cx="4229100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cto 125">
            <a:extLst>
              <a:ext uri="{FF2B5EF4-FFF2-40B4-BE49-F238E27FC236}">
                <a16:creationId xmlns:a16="http://schemas.microsoft.com/office/drawing/2014/main" id="{EF53D752-C847-4420-8CEF-B3E572DA25FE}"/>
              </a:ext>
            </a:extLst>
          </p:cNvPr>
          <p:cNvCxnSpPr/>
          <p:nvPr/>
        </p:nvCxnSpPr>
        <p:spPr>
          <a:xfrm>
            <a:off x="5429250" y="4697903"/>
            <a:ext cx="4229100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recto 126">
            <a:extLst>
              <a:ext uri="{FF2B5EF4-FFF2-40B4-BE49-F238E27FC236}">
                <a16:creationId xmlns:a16="http://schemas.microsoft.com/office/drawing/2014/main" id="{3FE425D4-C565-4759-9164-6E5154ACF97B}"/>
              </a:ext>
            </a:extLst>
          </p:cNvPr>
          <p:cNvCxnSpPr/>
          <p:nvPr/>
        </p:nvCxnSpPr>
        <p:spPr>
          <a:xfrm>
            <a:off x="5429250" y="6043606"/>
            <a:ext cx="4229100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ángulo 107">
            <a:extLst>
              <a:ext uri="{FF2B5EF4-FFF2-40B4-BE49-F238E27FC236}">
                <a16:creationId xmlns:a16="http://schemas.microsoft.com/office/drawing/2014/main" id="{910D875F-E986-4CED-B06C-B0114DECBA0B}"/>
              </a:ext>
            </a:extLst>
          </p:cNvPr>
          <p:cNvSpPr/>
          <p:nvPr/>
        </p:nvSpPr>
        <p:spPr>
          <a:xfrm>
            <a:off x="1444185" y="6076474"/>
            <a:ext cx="918841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900" cap="none" spc="0" dirty="0">
                <a:ln w="0"/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Redes sociales</a:t>
            </a:r>
          </a:p>
        </p:txBody>
      </p:sp>
      <p:pic>
        <p:nvPicPr>
          <p:cNvPr id="2052" name="Picture 4" descr="Icono Instagram Gratis - Icon-Icons.com">
            <a:extLst>
              <a:ext uri="{FF2B5EF4-FFF2-40B4-BE49-F238E27FC236}">
                <a16:creationId xmlns:a16="http://schemas.microsoft.com/office/drawing/2014/main" id="{B9D89E22-E72A-43E6-9825-90CF438BF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00" y="6054374"/>
            <a:ext cx="238749" cy="238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witter - Iconos gratis de social">
            <a:extLst>
              <a:ext uri="{FF2B5EF4-FFF2-40B4-BE49-F238E27FC236}">
                <a16:creationId xmlns:a16="http://schemas.microsoft.com/office/drawing/2014/main" id="{FB441470-89C5-4AD1-AE64-5F4608EB8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20" y="6063611"/>
            <a:ext cx="213456" cy="213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Rectángulo 110">
            <a:extLst>
              <a:ext uri="{FF2B5EF4-FFF2-40B4-BE49-F238E27FC236}">
                <a16:creationId xmlns:a16="http://schemas.microsoft.com/office/drawing/2014/main" id="{5A59209F-583D-41D1-B535-498F751BB52B}"/>
              </a:ext>
            </a:extLst>
          </p:cNvPr>
          <p:cNvSpPr/>
          <p:nvPr/>
        </p:nvSpPr>
        <p:spPr>
          <a:xfrm>
            <a:off x="5365829" y="1411907"/>
            <a:ext cx="1047082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b="1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OTROS ESTUDIOS</a:t>
            </a:r>
            <a:endParaRPr lang="es-ES" sz="800" b="1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2" name="Rectángulo 111">
            <a:extLst>
              <a:ext uri="{FF2B5EF4-FFF2-40B4-BE49-F238E27FC236}">
                <a16:creationId xmlns:a16="http://schemas.microsoft.com/office/drawing/2014/main" id="{B45D1E9A-F082-40F8-ADFC-500B4351317C}"/>
              </a:ext>
            </a:extLst>
          </p:cNvPr>
          <p:cNvSpPr/>
          <p:nvPr/>
        </p:nvSpPr>
        <p:spPr>
          <a:xfrm>
            <a:off x="5393105" y="1555402"/>
            <a:ext cx="1196161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cap="none" spc="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Univer</a:t>
            </a:r>
            <a:r>
              <a:rPr lang="es-ES" sz="8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sidad / Instituto</a:t>
            </a:r>
            <a:endParaRPr lang="es-ES" sz="8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3" name="Rectángulo 112">
            <a:extLst>
              <a:ext uri="{FF2B5EF4-FFF2-40B4-BE49-F238E27FC236}">
                <a16:creationId xmlns:a16="http://schemas.microsoft.com/office/drawing/2014/main" id="{3BC221EA-9102-4CAE-B4F5-FAAF1DF19A09}"/>
              </a:ext>
            </a:extLst>
          </p:cNvPr>
          <p:cNvSpPr/>
          <p:nvPr/>
        </p:nvSpPr>
        <p:spPr>
          <a:xfrm>
            <a:off x="5393105" y="1687209"/>
            <a:ext cx="1648208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8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Año de ingreso – Año de egreso</a:t>
            </a:r>
            <a:endParaRPr lang="es-ES" sz="8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2062" name="Picture 14" descr="Icono De Facebook Logotipo De Facebook Icono De Fb Logotipo De Fb, Clipart  De Logo, Iconos De Facebook, Iconos De Fb PNG y Vector para Descargar  Gratis | Pngtre… | Icono de">
            <a:extLst>
              <a:ext uri="{FF2B5EF4-FFF2-40B4-BE49-F238E27FC236}">
                <a16:creationId xmlns:a16="http://schemas.microsoft.com/office/drawing/2014/main" id="{F6B33762-5D83-4E06-90E6-EA016C6C6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0" y="5962695"/>
            <a:ext cx="357144" cy="35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247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CCAF2F00-0939-4DA3-B208-55B640DE9F7A}"/>
              </a:ext>
            </a:extLst>
          </p:cNvPr>
          <p:cNvSpPr/>
          <p:nvPr/>
        </p:nvSpPr>
        <p:spPr>
          <a:xfrm>
            <a:off x="249382" y="193965"/>
            <a:ext cx="9467273" cy="64192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2FE9C02-C187-4AA2-A214-8E23E2782DE8}"/>
              </a:ext>
            </a:extLst>
          </p:cNvPr>
          <p:cNvSpPr/>
          <p:nvPr/>
        </p:nvSpPr>
        <p:spPr>
          <a:xfrm>
            <a:off x="406399" y="406399"/>
            <a:ext cx="9093201" cy="6045201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9416D72-E45D-4FE2-BD86-E5C7A6214A1B}"/>
              </a:ext>
            </a:extLst>
          </p:cNvPr>
          <p:cNvSpPr/>
          <p:nvPr/>
        </p:nvSpPr>
        <p:spPr>
          <a:xfrm>
            <a:off x="1286259" y="1780641"/>
            <a:ext cx="370646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4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URBANISMO I</a:t>
            </a:r>
            <a:endParaRPr lang="es-ES" sz="44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B48175D-9110-4CD5-B403-2DF02EC8B379}"/>
              </a:ext>
            </a:extLst>
          </p:cNvPr>
          <p:cNvSpPr/>
          <p:nvPr/>
        </p:nvSpPr>
        <p:spPr>
          <a:xfrm>
            <a:off x="1273007" y="1807145"/>
            <a:ext cx="6985621" cy="704427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CAE9A2D-149F-45AE-B5B2-49237456E3BD}"/>
              </a:ext>
            </a:extLst>
          </p:cNvPr>
          <p:cNvSpPr/>
          <p:nvPr/>
        </p:nvSpPr>
        <p:spPr>
          <a:xfrm>
            <a:off x="1100832" y="2650813"/>
            <a:ext cx="715779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12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Descripción del Curso ( incluir la sumilla del sílabo)  Por ejemplo: </a:t>
            </a:r>
          </a:p>
          <a:p>
            <a:endParaRPr lang="es-ES" sz="120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01930" algn="just"/>
            <a:r>
              <a:rPr lang="es-ES" sz="1200" i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La asignatura de Urbanismo I pertenece al área curricular de diseño y urbanismo, siendo un curso teórico. Tiene como propósito iniciar al alumno en el estudio de la ciudad desde un punto de vista histórico y teórico, desarrollando las herramientas de análisis crítico de los procesos históricos y culturales que determinan la ciudad como manifestación de civilización. </a:t>
            </a:r>
            <a:endParaRPr lang="es-PE" sz="1200" i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01930" algn="just"/>
            <a:r>
              <a:rPr lang="es-MX" sz="1200" i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El desarrollo del curso se divide en 3 unidades de aprendizaje: </a:t>
            </a:r>
            <a:endParaRPr lang="es-PE" sz="1200" i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87680" indent="-285750" algn="just">
              <a:buAutoNum type="romanUcPeriod"/>
            </a:pPr>
            <a:r>
              <a:rPr lang="es-ES" sz="1200" i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Relación entre el hábitat y el territorio – principios filosóficos. </a:t>
            </a:r>
          </a:p>
          <a:p>
            <a:pPr marL="201930" algn="just"/>
            <a:r>
              <a:rPr lang="es-ES" sz="1200" i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II. Introducción a la geografía, geomorfología y geopolítica. </a:t>
            </a:r>
          </a:p>
          <a:p>
            <a:pPr marL="201930" algn="just"/>
            <a:r>
              <a:rPr lang="es-ES" sz="1200" i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III. Centro Poblados. Cultura y civilización. Ciudad Contemporánea</a:t>
            </a:r>
            <a:endParaRPr lang="es-PE" sz="1200" i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s-ES" sz="120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4EBDF1E-84AF-4D5D-B3B2-B7E11FA91B44}"/>
              </a:ext>
            </a:extLst>
          </p:cNvPr>
          <p:cNvSpPr txBox="1"/>
          <p:nvPr/>
        </p:nvSpPr>
        <p:spPr>
          <a:xfrm>
            <a:off x="5095782" y="2064377"/>
            <a:ext cx="378333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 incluir el nombre del curso)</a:t>
            </a:r>
          </a:p>
        </p:txBody>
      </p:sp>
    </p:spTree>
    <p:extLst>
      <p:ext uri="{BB962C8B-B14F-4D97-AF65-F5344CB8AC3E}">
        <p14:creationId xmlns:p14="http://schemas.microsoft.com/office/powerpoint/2010/main" val="2578870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3BE43C2-1488-41DC-994F-B77983B89214}"/>
              </a:ext>
            </a:extLst>
          </p:cNvPr>
          <p:cNvSpPr/>
          <p:nvPr/>
        </p:nvSpPr>
        <p:spPr>
          <a:xfrm>
            <a:off x="406399" y="406399"/>
            <a:ext cx="9093201" cy="6045201"/>
          </a:xfrm>
          <a:prstGeom prst="rect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CB3DC68-9837-4565-9620-34A130E6ECD0}"/>
              </a:ext>
            </a:extLst>
          </p:cNvPr>
          <p:cNvSpPr/>
          <p:nvPr/>
        </p:nvSpPr>
        <p:spPr>
          <a:xfrm>
            <a:off x="406399" y="406398"/>
            <a:ext cx="4546601" cy="604520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7393308-FAE2-4E12-915F-6A9D05C0214E}"/>
              </a:ext>
            </a:extLst>
          </p:cNvPr>
          <p:cNvSpPr/>
          <p:nvPr/>
        </p:nvSpPr>
        <p:spPr>
          <a:xfrm>
            <a:off x="4953000" y="406398"/>
            <a:ext cx="4615873" cy="60452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4AAE5AF-B49E-4A29-BEB9-3A4E784360E6}"/>
              </a:ext>
            </a:extLst>
          </p:cNvPr>
          <p:cNvSpPr/>
          <p:nvPr/>
        </p:nvSpPr>
        <p:spPr>
          <a:xfrm>
            <a:off x="1027392" y="3585721"/>
            <a:ext cx="323037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TRABAJOS DEL SEMESTRE 2022-1</a:t>
            </a:r>
            <a:endParaRPr lang="es-ES" sz="1600" cap="none" spc="0" dirty="0">
              <a:ln w="0"/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0CBE2779-A201-4E40-A91E-132A53FCF3AC}"/>
              </a:ext>
            </a:extLst>
          </p:cNvPr>
          <p:cNvSpPr/>
          <p:nvPr/>
        </p:nvSpPr>
        <p:spPr>
          <a:xfrm>
            <a:off x="5838616" y="1155733"/>
            <a:ext cx="117371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cap="none" spc="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UNIDAD I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38E2331C-2317-448C-BC42-DA78BEC30B77}"/>
              </a:ext>
            </a:extLst>
          </p:cNvPr>
          <p:cNvSpPr/>
          <p:nvPr/>
        </p:nvSpPr>
        <p:spPr>
          <a:xfrm>
            <a:off x="5860760" y="2401582"/>
            <a:ext cx="123463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UNIDAD II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F3431817-9958-4BA4-B65F-0174A4543473}"/>
              </a:ext>
            </a:extLst>
          </p:cNvPr>
          <p:cNvSpPr/>
          <p:nvPr/>
        </p:nvSpPr>
        <p:spPr>
          <a:xfrm>
            <a:off x="7499954" y="1525065"/>
            <a:ext cx="1327608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sz="105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</a:t>
            </a:r>
            <a:endParaRPr lang="es-ES" sz="11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D4E6E6B9-900E-481F-BDEB-1D4D6D599A1A}"/>
              </a:ext>
            </a:extLst>
          </p:cNvPr>
          <p:cNvSpPr/>
          <p:nvPr/>
        </p:nvSpPr>
        <p:spPr>
          <a:xfrm>
            <a:off x="7499954" y="1808974"/>
            <a:ext cx="1327608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sz="105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</a:t>
            </a:r>
            <a:endParaRPr lang="es-ES" sz="11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6E901960-E8EA-4BEB-B68E-9A421FE99799}"/>
              </a:ext>
            </a:extLst>
          </p:cNvPr>
          <p:cNvSpPr/>
          <p:nvPr/>
        </p:nvSpPr>
        <p:spPr>
          <a:xfrm>
            <a:off x="7499955" y="2065908"/>
            <a:ext cx="1327608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sz="105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</a:t>
            </a:r>
            <a:endParaRPr lang="es-ES" sz="11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8588C8C3-B7F0-4CDA-8455-068351725165}"/>
              </a:ext>
            </a:extLst>
          </p:cNvPr>
          <p:cNvSpPr/>
          <p:nvPr/>
        </p:nvSpPr>
        <p:spPr>
          <a:xfrm>
            <a:off x="8814518" y="1538693"/>
            <a:ext cx="413896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000" b="1" cap="none" spc="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</a:t>
            </a:r>
            <a:r>
              <a:rPr lang="es-ES" sz="1000" b="1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endParaRPr lang="es-ES" sz="1050" b="1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49E3F185-C467-4152-A659-AF303F8C8871}"/>
              </a:ext>
            </a:extLst>
          </p:cNvPr>
          <p:cNvSpPr/>
          <p:nvPr/>
        </p:nvSpPr>
        <p:spPr>
          <a:xfrm>
            <a:off x="8814518" y="1835873"/>
            <a:ext cx="413896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000" b="1" cap="none" spc="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</a:t>
            </a:r>
            <a:r>
              <a:rPr lang="es-ES" sz="1000" b="1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endParaRPr lang="es-ES" sz="1050" b="1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33A6CD61-442E-44C1-85DE-41B94C4B8C1D}"/>
              </a:ext>
            </a:extLst>
          </p:cNvPr>
          <p:cNvSpPr/>
          <p:nvPr/>
        </p:nvSpPr>
        <p:spPr>
          <a:xfrm>
            <a:off x="8814518" y="2087333"/>
            <a:ext cx="413896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000" b="1" cap="none" spc="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</a:t>
            </a:r>
            <a:r>
              <a:rPr lang="es-ES" sz="1000" b="1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endParaRPr lang="es-ES" sz="1050" b="1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C893272A-2608-4830-B762-3F7C1BEAF4DE}"/>
              </a:ext>
            </a:extLst>
          </p:cNvPr>
          <p:cNvSpPr/>
          <p:nvPr/>
        </p:nvSpPr>
        <p:spPr>
          <a:xfrm>
            <a:off x="7499954" y="2734160"/>
            <a:ext cx="1327608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sz="105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</a:t>
            </a:r>
            <a:endParaRPr lang="es-ES" sz="11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1FF10226-E947-44CD-BA17-764058C05262}"/>
              </a:ext>
            </a:extLst>
          </p:cNvPr>
          <p:cNvSpPr/>
          <p:nvPr/>
        </p:nvSpPr>
        <p:spPr>
          <a:xfrm>
            <a:off x="7499954" y="3018069"/>
            <a:ext cx="1327608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sz="105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</a:t>
            </a:r>
            <a:endParaRPr lang="es-ES" sz="11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77B01BC6-493B-4149-882E-12A1D06B9634}"/>
              </a:ext>
            </a:extLst>
          </p:cNvPr>
          <p:cNvSpPr/>
          <p:nvPr/>
        </p:nvSpPr>
        <p:spPr>
          <a:xfrm>
            <a:off x="7499955" y="3275003"/>
            <a:ext cx="1327608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sz="105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</a:t>
            </a:r>
            <a:endParaRPr lang="es-ES" sz="11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0104B864-24BF-42B7-B521-12012BF71B52}"/>
              </a:ext>
            </a:extLst>
          </p:cNvPr>
          <p:cNvSpPr/>
          <p:nvPr/>
        </p:nvSpPr>
        <p:spPr>
          <a:xfrm>
            <a:off x="8814518" y="2747788"/>
            <a:ext cx="413896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000" b="1" cap="none" spc="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</a:t>
            </a:r>
            <a:r>
              <a:rPr lang="es-ES" sz="1000" b="1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endParaRPr lang="es-ES" sz="1050" b="1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1C179C9F-3191-4EA2-9AD5-059633D63F7F}"/>
              </a:ext>
            </a:extLst>
          </p:cNvPr>
          <p:cNvSpPr/>
          <p:nvPr/>
        </p:nvSpPr>
        <p:spPr>
          <a:xfrm>
            <a:off x="8814518" y="3044968"/>
            <a:ext cx="413896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000" b="1" cap="none" spc="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</a:t>
            </a:r>
            <a:r>
              <a:rPr lang="es-ES" sz="1000" b="1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endParaRPr lang="es-ES" sz="1050" b="1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D0747355-1D1B-4FCC-A00F-5B1740E73BB5}"/>
              </a:ext>
            </a:extLst>
          </p:cNvPr>
          <p:cNvSpPr/>
          <p:nvPr/>
        </p:nvSpPr>
        <p:spPr>
          <a:xfrm>
            <a:off x="8814518" y="3296428"/>
            <a:ext cx="413896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000" b="1" cap="none" spc="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</a:t>
            </a:r>
            <a:r>
              <a:rPr lang="es-ES" sz="1000" b="1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endParaRPr lang="es-ES" sz="1050" b="1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95A0DC5-2C28-40E6-8BD4-4FFA10DFEEC1}"/>
              </a:ext>
            </a:extLst>
          </p:cNvPr>
          <p:cNvSpPr/>
          <p:nvPr/>
        </p:nvSpPr>
        <p:spPr>
          <a:xfrm>
            <a:off x="5178157" y="1089563"/>
            <a:ext cx="550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01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283D14F1-86E6-44EE-B1E8-F9A1E7264642}"/>
              </a:ext>
            </a:extLst>
          </p:cNvPr>
          <p:cNvSpPr/>
          <p:nvPr/>
        </p:nvSpPr>
        <p:spPr>
          <a:xfrm>
            <a:off x="5255820" y="2307318"/>
            <a:ext cx="550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02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6AD227FE-9DFC-4DB9-98AF-5AB55F133DBF}"/>
              </a:ext>
            </a:extLst>
          </p:cNvPr>
          <p:cNvSpPr/>
          <p:nvPr/>
        </p:nvSpPr>
        <p:spPr>
          <a:xfrm>
            <a:off x="5902269" y="3590064"/>
            <a:ext cx="129554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UNIDAD III</a:t>
            </a:r>
            <a:endParaRPr lang="es-ES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24651ECE-DDAB-453C-BEE3-F6F4A81D8BBC}"/>
              </a:ext>
            </a:extLst>
          </p:cNvPr>
          <p:cNvSpPr/>
          <p:nvPr/>
        </p:nvSpPr>
        <p:spPr>
          <a:xfrm>
            <a:off x="5838616" y="4783472"/>
            <a:ext cx="13163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UNIDAD IV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96344AC8-6189-4709-8A7E-6067D6DFA755}"/>
              </a:ext>
            </a:extLst>
          </p:cNvPr>
          <p:cNvSpPr/>
          <p:nvPr/>
        </p:nvSpPr>
        <p:spPr>
          <a:xfrm>
            <a:off x="7518262" y="3924275"/>
            <a:ext cx="1327608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sz="105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</a:t>
            </a:r>
            <a:endParaRPr lang="es-ES" sz="11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DEB076DF-625D-4667-ACBD-045EEEDDB9C8}"/>
              </a:ext>
            </a:extLst>
          </p:cNvPr>
          <p:cNvSpPr/>
          <p:nvPr/>
        </p:nvSpPr>
        <p:spPr>
          <a:xfrm>
            <a:off x="7518262" y="4208184"/>
            <a:ext cx="1327608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sz="105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</a:t>
            </a:r>
            <a:endParaRPr lang="es-ES" sz="11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0FBDBDA6-4317-4757-8FF0-4567635375B1}"/>
              </a:ext>
            </a:extLst>
          </p:cNvPr>
          <p:cNvSpPr/>
          <p:nvPr/>
        </p:nvSpPr>
        <p:spPr>
          <a:xfrm>
            <a:off x="7518263" y="4465118"/>
            <a:ext cx="1327608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sz="105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</a:t>
            </a:r>
            <a:endParaRPr lang="es-ES" sz="11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8A7487CB-5D5F-4DAE-B59F-3899996B3CA6}"/>
              </a:ext>
            </a:extLst>
          </p:cNvPr>
          <p:cNvSpPr/>
          <p:nvPr/>
        </p:nvSpPr>
        <p:spPr>
          <a:xfrm>
            <a:off x="8832826" y="3937903"/>
            <a:ext cx="413896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000" b="1" cap="none" spc="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</a:t>
            </a:r>
            <a:r>
              <a:rPr lang="es-ES" sz="1000" b="1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endParaRPr lang="es-ES" sz="1050" b="1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A24687CB-D275-4204-935A-3E2F7BFE6619}"/>
              </a:ext>
            </a:extLst>
          </p:cNvPr>
          <p:cNvSpPr/>
          <p:nvPr/>
        </p:nvSpPr>
        <p:spPr>
          <a:xfrm>
            <a:off x="8832826" y="4235083"/>
            <a:ext cx="413896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000" b="1" cap="none" spc="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</a:t>
            </a:r>
            <a:r>
              <a:rPr lang="es-ES" sz="1000" b="1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endParaRPr lang="es-ES" sz="1050" b="1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5F7F7C46-6893-430A-B096-367DA4D5A82B}"/>
              </a:ext>
            </a:extLst>
          </p:cNvPr>
          <p:cNvSpPr/>
          <p:nvPr/>
        </p:nvSpPr>
        <p:spPr>
          <a:xfrm>
            <a:off x="8832826" y="4486543"/>
            <a:ext cx="413896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000" b="1" cap="none" spc="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</a:t>
            </a:r>
            <a:r>
              <a:rPr lang="es-ES" sz="1000" b="1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endParaRPr lang="es-ES" sz="1050" b="1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4BBD3F73-5DB0-4C85-8291-C356F0160837}"/>
              </a:ext>
            </a:extLst>
          </p:cNvPr>
          <p:cNvSpPr/>
          <p:nvPr/>
        </p:nvSpPr>
        <p:spPr>
          <a:xfrm>
            <a:off x="7518262" y="5133370"/>
            <a:ext cx="1327608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sz="105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</a:t>
            </a:r>
            <a:endParaRPr lang="es-ES" sz="11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46D5A596-E492-4636-8984-E17ADEBBBC93}"/>
              </a:ext>
            </a:extLst>
          </p:cNvPr>
          <p:cNvSpPr/>
          <p:nvPr/>
        </p:nvSpPr>
        <p:spPr>
          <a:xfrm>
            <a:off x="7518262" y="5417279"/>
            <a:ext cx="1327608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sz="105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</a:t>
            </a:r>
            <a:endParaRPr lang="es-ES" sz="11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D574878D-0C81-4E1B-9F80-36866213CDA6}"/>
              </a:ext>
            </a:extLst>
          </p:cNvPr>
          <p:cNvSpPr/>
          <p:nvPr/>
        </p:nvSpPr>
        <p:spPr>
          <a:xfrm>
            <a:off x="7518263" y="5674213"/>
            <a:ext cx="1327608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sz="105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Xxxxxxxxxxxxxxxxxx</a:t>
            </a:r>
            <a:endParaRPr lang="es-ES" sz="11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EE87EA31-BA1D-4D1A-9516-C7C5FDF9CD1E}"/>
              </a:ext>
            </a:extLst>
          </p:cNvPr>
          <p:cNvSpPr/>
          <p:nvPr/>
        </p:nvSpPr>
        <p:spPr>
          <a:xfrm>
            <a:off x="8832826" y="5146998"/>
            <a:ext cx="413896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000" b="1" cap="none" spc="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</a:t>
            </a:r>
            <a:r>
              <a:rPr lang="es-ES" sz="1000" b="1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endParaRPr lang="es-ES" sz="1050" b="1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C9B912E4-0F6E-444B-805D-0598C19CF973}"/>
              </a:ext>
            </a:extLst>
          </p:cNvPr>
          <p:cNvSpPr/>
          <p:nvPr/>
        </p:nvSpPr>
        <p:spPr>
          <a:xfrm>
            <a:off x="8832826" y="5444178"/>
            <a:ext cx="413896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000" b="1" cap="none" spc="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</a:t>
            </a:r>
            <a:r>
              <a:rPr lang="es-ES" sz="1000" b="1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endParaRPr lang="es-ES" sz="1050" b="1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70DC29CC-47B0-4E2F-A3BC-E9CDE41E7531}"/>
              </a:ext>
            </a:extLst>
          </p:cNvPr>
          <p:cNvSpPr/>
          <p:nvPr/>
        </p:nvSpPr>
        <p:spPr>
          <a:xfrm>
            <a:off x="8832826" y="5695638"/>
            <a:ext cx="413896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000" b="1" cap="none" spc="0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</a:t>
            </a:r>
            <a:r>
              <a:rPr lang="es-ES" sz="1000" b="1" dirty="0" err="1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endParaRPr lang="es-ES" sz="1050" b="1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14EBD00B-CEBC-46E2-AD77-294360931B2D}"/>
              </a:ext>
            </a:extLst>
          </p:cNvPr>
          <p:cNvSpPr/>
          <p:nvPr/>
        </p:nvSpPr>
        <p:spPr>
          <a:xfrm>
            <a:off x="5255972" y="3497651"/>
            <a:ext cx="550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03</a:t>
            </a: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24921226-008F-4AD9-AC79-BCBED2DD881A}"/>
              </a:ext>
            </a:extLst>
          </p:cNvPr>
          <p:cNvSpPr/>
          <p:nvPr/>
        </p:nvSpPr>
        <p:spPr>
          <a:xfrm>
            <a:off x="5274128" y="4706528"/>
            <a:ext cx="550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04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2366BD73-6D69-400E-9C6A-58F4DD04F44C}"/>
              </a:ext>
            </a:extLst>
          </p:cNvPr>
          <p:cNvSpPr/>
          <p:nvPr/>
        </p:nvSpPr>
        <p:spPr>
          <a:xfrm>
            <a:off x="505727" y="2764488"/>
            <a:ext cx="4211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URBANISMO I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885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11405C1C-EBE7-44E6-BAA7-FBF41E19F6F4}"/>
              </a:ext>
            </a:extLst>
          </p:cNvPr>
          <p:cNvSpPr/>
          <p:nvPr/>
        </p:nvSpPr>
        <p:spPr>
          <a:xfrm>
            <a:off x="406399" y="406398"/>
            <a:ext cx="4546601" cy="604520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B64B6939-0E14-4767-83AE-3272570A8794}"/>
              </a:ext>
            </a:extLst>
          </p:cNvPr>
          <p:cNvSpPr/>
          <p:nvPr/>
        </p:nvSpPr>
        <p:spPr>
          <a:xfrm>
            <a:off x="4953000" y="406398"/>
            <a:ext cx="4615873" cy="60452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3290ED94-2D8C-482D-90F2-97722141AB60}"/>
              </a:ext>
            </a:extLst>
          </p:cNvPr>
          <p:cNvCxnSpPr>
            <a:cxnSpLocks/>
          </p:cNvCxnSpPr>
          <p:nvPr/>
        </p:nvCxnSpPr>
        <p:spPr>
          <a:xfrm>
            <a:off x="4953000" y="0"/>
            <a:ext cx="0" cy="685800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>
            <a:extLst>
              <a:ext uri="{FF2B5EF4-FFF2-40B4-BE49-F238E27FC236}">
                <a16:creationId xmlns:a16="http://schemas.microsoft.com/office/drawing/2014/main" id="{736C232B-2402-473C-AB65-14599DA2C732}"/>
              </a:ext>
            </a:extLst>
          </p:cNvPr>
          <p:cNvSpPr/>
          <p:nvPr/>
        </p:nvSpPr>
        <p:spPr>
          <a:xfrm>
            <a:off x="6634440" y="1668520"/>
            <a:ext cx="1515473" cy="1513625"/>
          </a:xfrm>
          <a:prstGeom prst="ellipse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14B0798-1461-4320-9653-4C7DEFE7F2E1}"/>
              </a:ext>
            </a:extLst>
          </p:cNvPr>
          <p:cNvSpPr/>
          <p:nvPr/>
        </p:nvSpPr>
        <p:spPr>
          <a:xfrm>
            <a:off x="6904702" y="2353035"/>
            <a:ext cx="974947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Fotografía relevante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FBF0907-F89D-407E-BC64-3EE963DA0E99}"/>
              </a:ext>
            </a:extLst>
          </p:cNvPr>
          <p:cNvSpPr/>
          <p:nvPr/>
        </p:nvSpPr>
        <p:spPr>
          <a:xfrm>
            <a:off x="6681776" y="3370099"/>
            <a:ext cx="5132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T1</a:t>
            </a:r>
            <a:endParaRPr lang="es-ES" sz="24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5B52439-1916-4AA2-964D-10B898CC9D15}"/>
              </a:ext>
            </a:extLst>
          </p:cNvPr>
          <p:cNvSpPr/>
          <p:nvPr/>
        </p:nvSpPr>
        <p:spPr>
          <a:xfrm>
            <a:off x="6998529" y="3452489"/>
            <a:ext cx="960519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Nombre del trabajo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17DD771-B4A1-4C32-BAD6-1605D40147FB}"/>
              </a:ext>
            </a:extLst>
          </p:cNvPr>
          <p:cNvSpPr/>
          <p:nvPr/>
        </p:nvSpPr>
        <p:spPr>
          <a:xfrm>
            <a:off x="6998529" y="3557142"/>
            <a:ext cx="1079142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LUGAR DE UBICACIÒN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5CF5157-AA18-41F7-98DB-9EC1A19025CD}"/>
              </a:ext>
            </a:extLst>
          </p:cNvPr>
          <p:cNvSpPr/>
          <p:nvPr/>
        </p:nvSpPr>
        <p:spPr>
          <a:xfrm>
            <a:off x="7128966" y="3760364"/>
            <a:ext cx="587020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AUTORES 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F5D04AAD-4CD8-4850-8C5B-F2BFED18D974}"/>
              </a:ext>
            </a:extLst>
          </p:cNvPr>
          <p:cNvSpPr/>
          <p:nvPr/>
        </p:nvSpPr>
        <p:spPr>
          <a:xfrm>
            <a:off x="6998529" y="3874664"/>
            <a:ext cx="965329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Nombres Completo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0A43824-FAD9-476C-B7EE-1B0E0E8EF86B}"/>
              </a:ext>
            </a:extLst>
          </p:cNvPr>
          <p:cNvSpPr/>
          <p:nvPr/>
        </p:nvSpPr>
        <p:spPr>
          <a:xfrm>
            <a:off x="6103618" y="4627509"/>
            <a:ext cx="2705095" cy="4154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7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Descripción del trabajo ………………………………………………………………………………………………………………………………………………………………………………………………………….</a:t>
            </a:r>
            <a:endParaRPr lang="es-ES" sz="7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4745BD9-A3E4-4284-83ED-FB02306BAFC9}"/>
              </a:ext>
            </a:extLst>
          </p:cNvPr>
          <p:cNvSpPr/>
          <p:nvPr/>
        </p:nvSpPr>
        <p:spPr>
          <a:xfrm>
            <a:off x="3428696" y="6167451"/>
            <a:ext cx="1399742" cy="2000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700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Fotografía Principal del trabajo</a:t>
            </a:r>
            <a:endParaRPr lang="es-ES" sz="700" cap="none" spc="0" dirty="0">
              <a:ln w="0"/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8C3CBC2D-5593-48E0-BA4F-3C89456AC329}"/>
              </a:ext>
            </a:extLst>
          </p:cNvPr>
          <p:cNvSpPr/>
          <p:nvPr/>
        </p:nvSpPr>
        <p:spPr>
          <a:xfrm>
            <a:off x="1027080" y="1570925"/>
            <a:ext cx="3692475" cy="30777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b="1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UNIDAD I: </a:t>
            </a:r>
          </a:p>
          <a:p>
            <a:r>
              <a:rPr lang="es-ES" sz="1000" dirty="0">
                <a:ln w="0"/>
                <a:solidFill>
                  <a:srgbClr val="D93C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Indicar lo que dice el sílabo con relación a dicha unidad. Por ejemplo:</a:t>
            </a:r>
          </a:p>
          <a:p>
            <a:r>
              <a:rPr lang="es-PE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RELACIÓN </a:t>
            </a:r>
            <a:r>
              <a:rPr lang="es-PE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ENTRE EL HABITAR Y EL TERRITORIO – PRINCIPIOS FILOSÓFICOS</a:t>
            </a:r>
            <a:endParaRPr lang="es-ES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es-ES" b="1" dirty="0">
              <a:ln w="0"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s-ES" b="1" cap="none" spc="0" dirty="0">
              <a:ln w="0"/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s-ES" sz="1200" b="1" dirty="0">
                <a:ln w="0"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CAPACIDAD LOGRADA:</a:t>
            </a:r>
          </a:p>
          <a:p>
            <a:r>
              <a:rPr lang="es-ES" sz="1000" dirty="0">
                <a:ln w="0"/>
                <a:solidFill>
                  <a:srgbClr val="D93C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Indicar lo que dice el sílabo con relación a dicha capacidad. Por ejemplo:</a:t>
            </a:r>
          </a:p>
          <a:p>
            <a:endParaRPr lang="es-ES" sz="1000" dirty="0">
              <a:ln w="0"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s-ES" sz="120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Aprende sobre el origen de la comunidad y sus patrones de asentamiento.</a:t>
            </a:r>
          </a:p>
        </p:txBody>
      </p:sp>
    </p:spTree>
    <p:extLst>
      <p:ext uri="{BB962C8B-B14F-4D97-AF65-F5344CB8AC3E}">
        <p14:creationId xmlns:p14="http://schemas.microsoft.com/office/powerpoint/2010/main" val="645078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A1ED21F-1F3F-4041-8595-0AEEFCA30E1A}"/>
              </a:ext>
            </a:extLst>
          </p:cNvPr>
          <p:cNvSpPr/>
          <p:nvPr/>
        </p:nvSpPr>
        <p:spPr>
          <a:xfrm>
            <a:off x="304800" y="193965"/>
            <a:ext cx="9411855" cy="64192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D01DC82-8974-4D5D-96FF-883F19494331}"/>
              </a:ext>
            </a:extLst>
          </p:cNvPr>
          <p:cNvSpPr/>
          <p:nvPr/>
        </p:nvSpPr>
        <p:spPr>
          <a:xfrm>
            <a:off x="4252346" y="2519394"/>
            <a:ext cx="15167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PROCESO</a:t>
            </a:r>
          </a:p>
          <a:p>
            <a:r>
              <a:rPr lang="es-ES" sz="24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</a:t>
            </a:r>
            <a:endParaRPr lang="es-ES" sz="2400" cap="none" spc="0" dirty="0">
              <a:ln w="0"/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375E8C3-1F0E-411A-B638-E07F8D973D96}"/>
              </a:ext>
            </a:extLst>
          </p:cNvPr>
          <p:cNvSpPr txBox="1"/>
          <p:nvPr/>
        </p:nvSpPr>
        <p:spPr>
          <a:xfrm>
            <a:off x="2249054" y="3050309"/>
            <a:ext cx="552334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ln w="0"/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 en este proceso puede incluir desde la investigación, conceptualización, primeros esquemas, organización espacial, funcional, etapa de anteproyecto, etc. Todo depende del nivel de diseño que este cursando.)</a:t>
            </a:r>
          </a:p>
        </p:txBody>
      </p:sp>
    </p:spTree>
    <p:extLst>
      <p:ext uri="{BB962C8B-B14F-4D97-AF65-F5344CB8AC3E}">
        <p14:creationId xmlns:p14="http://schemas.microsoft.com/office/powerpoint/2010/main" val="2591026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1AB90CC-F1C8-455D-BD98-00E89759BD1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109"/>
            <a:ext cx="9905999" cy="685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5288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2568</TotalTime>
  <Words>1232</Words>
  <Application>Microsoft Office PowerPoint</Application>
  <PresentationFormat>A4 (210 x 297 mm)</PresentationFormat>
  <Paragraphs>201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1" baseType="lpstr">
      <vt:lpstr>Arial</vt:lpstr>
      <vt:lpstr>Arial Narrow</vt:lpstr>
      <vt:lpstr>Calibri</vt:lpstr>
      <vt:lpstr>Calibri Light</vt:lpstr>
      <vt:lpstr>Ebrima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JUAN ARANA GUTARRA</dc:creator>
  <cp:lastModifiedBy>ANA MILAGROS JANET QUISPE RODRIGUEZ</cp:lastModifiedBy>
  <cp:revision>108</cp:revision>
  <dcterms:created xsi:type="dcterms:W3CDTF">2019-05-23T16:44:57Z</dcterms:created>
  <dcterms:modified xsi:type="dcterms:W3CDTF">2022-05-18T17:48:52Z</dcterms:modified>
</cp:coreProperties>
</file>